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11" r:id="rId2"/>
    <p:sldId id="428" r:id="rId3"/>
    <p:sldId id="429" r:id="rId4"/>
    <p:sldId id="405" r:id="rId5"/>
    <p:sldId id="406" r:id="rId6"/>
    <p:sldId id="407" r:id="rId7"/>
    <p:sldId id="408" r:id="rId8"/>
    <p:sldId id="409" r:id="rId9"/>
    <p:sldId id="427" r:id="rId10"/>
    <p:sldId id="410" r:id="rId11"/>
    <p:sldId id="361" r:id="rId12"/>
    <p:sldId id="426" r:id="rId13"/>
    <p:sldId id="430" r:id="rId14"/>
    <p:sldId id="402" r:id="rId15"/>
    <p:sldId id="371" r:id="rId16"/>
    <p:sldId id="372" r:id="rId17"/>
    <p:sldId id="373" r:id="rId18"/>
    <p:sldId id="374" r:id="rId19"/>
    <p:sldId id="403" r:id="rId20"/>
    <p:sldId id="404" r:id="rId21"/>
    <p:sldId id="375" r:id="rId22"/>
    <p:sldId id="376" r:id="rId23"/>
    <p:sldId id="379" r:id="rId24"/>
    <p:sldId id="366" r:id="rId25"/>
    <p:sldId id="362" r:id="rId26"/>
    <p:sldId id="363" r:id="rId27"/>
    <p:sldId id="364" r:id="rId28"/>
    <p:sldId id="365" r:id="rId29"/>
    <p:sldId id="431" r:id="rId30"/>
    <p:sldId id="392" r:id="rId31"/>
    <p:sldId id="414" r:id="rId32"/>
    <p:sldId id="412" r:id="rId33"/>
    <p:sldId id="415" r:id="rId34"/>
    <p:sldId id="411" r:id="rId35"/>
    <p:sldId id="417" r:id="rId36"/>
    <p:sldId id="416" r:id="rId37"/>
    <p:sldId id="419" r:id="rId38"/>
    <p:sldId id="423" r:id="rId39"/>
    <p:sldId id="424" r:id="rId40"/>
    <p:sldId id="425" r:id="rId41"/>
    <p:sldId id="420" r:id="rId42"/>
    <p:sldId id="421" r:id="rId43"/>
    <p:sldId id="432" r:id="rId44"/>
    <p:sldId id="422" r:id="rId45"/>
    <p:sldId id="43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CA2C"/>
    <a:srgbClr val="0903B5"/>
    <a:srgbClr val="7553A6"/>
    <a:srgbClr val="AE9816"/>
    <a:srgbClr val="B2D9A0"/>
    <a:srgbClr val="9B98FD"/>
    <a:srgbClr val="EAD657"/>
    <a:srgbClr val="6962FC"/>
    <a:srgbClr val="CDCBFE"/>
    <a:srgbClr val="3A23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972" autoAdjust="0"/>
  </p:normalViewPr>
  <p:slideViewPr>
    <p:cSldViewPr snapToGrid="0" showGuides="1">
      <p:cViewPr varScale="1">
        <p:scale>
          <a:sx n="71" d="100"/>
          <a:sy n="71" d="100"/>
        </p:scale>
        <p:origin x="6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6C422E-181F-4E69-B889-4841EA1EE446}" type="datetimeFigureOut">
              <a:rPr lang="en-ID" smtClean="0"/>
              <a:t>01/05/2024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0B7041-6594-4BE2-8703-78B4E00C91E5}" type="datetimeFigureOut">
              <a:rPr lang="en-ID" smtClean="0"/>
              <a:t>01/05/2024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https://www.slideshare.net/SlideTeam1/influencer-marketing-strategy-powerpoint-presentation-slides</a:t>
            </a:r>
          </a:p>
          <a:p>
            <a:r>
              <a:rPr lang="en-ID" dirty="0"/>
              <a:t>----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='https://www.freepik.com/vectors/business'&gt;Business vector created by </a:t>
            </a:r>
            <a:r>
              <a:rPr lang="en-US" dirty="0" err="1"/>
              <a:t>pikisuperstar</a:t>
            </a:r>
            <a:r>
              <a:rPr lang="en-US" dirty="0"/>
              <a:t>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613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5159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952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040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45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6529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68E03FE-845E-5F4D-9331-2A5BB58EB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DEF144-7013-3047-9A9C-C05FDB985708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C46F20-05D2-A24A-8532-1A3A12993974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5058BB2-16B2-1545-A429-B445E3FD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886E2E0-6448-064D-A76B-D9D46B46CA27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62385-4337-0E48-B14B-B360DB3EA61B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CD733E3-5C88-094D-AD58-1EE68BC4D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0F361F-08A6-7441-815D-16CB51D226D4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392BF-55A4-924D-8847-806287D50CF9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E41B2DE-F156-2D40-9010-D80F327790C8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911A7C-798D-A349-BE1E-08E7E52FFB57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DF70D0A-AB5F-444C-BF1D-65B5142D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6134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F01A71-F66D-694C-B907-43A71B0F2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 dirty="0"/>
              <a:t>Your Footer here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B7F43E-7050-6E4F-9A47-30D7D9C88CA3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0DDCB9-3ED5-C943-88DC-A6440242BFEE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7E1D7A41-994A-154D-8EDD-F11D3DA0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0CC5AA-64D3-944B-8FA1-1A4F18789510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DD7FA6-04FF-FE4A-946E-9DBACC5D9B53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E3E775-DAD6-F640-BFA3-0793C1F4F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E8814D-B5A4-3246-AC82-2333236B0A72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CDD60-2482-0746-86CD-C026A633DD3F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8CC2BF2-EB35-E64C-B84E-27A3DA4A5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7D1F8C-1B28-504A-9214-C554AAB909ED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3AD71-B010-A64D-B0DC-FFED2B7DB0C9}"/>
              </a:ext>
            </a:extLst>
          </p:cNvPr>
          <p:cNvSpPr txBox="1"/>
          <p:nvPr userDrawn="1"/>
        </p:nvSpPr>
        <p:spPr>
          <a:xfrm>
            <a:off x="11365003" y="6576134"/>
            <a:ext cx="207872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EC51978-4FA5-094C-896B-C0CC8A550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71631" y="6577856"/>
            <a:ext cx="19118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defRPr lang="id-ID" sz="1000" b="0" i="0" smtClean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ID"/>
              <a:t>Your Footer here</a:t>
            </a:r>
            <a:endParaRPr lang="en-ID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AFF42F-1633-E54C-A259-2311F4F8FAFA}"/>
              </a:ext>
            </a:extLst>
          </p:cNvPr>
          <p:cNvSpPr/>
          <p:nvPr userDrawn="1"/>
        </p:nvSpPr>
        <p:spPr>
          <a:xfrm>
            <a:off x="11275536" y="6557505"/>
            <a:ext cx="383064" cy="19114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FC991-7B7D-F547-B315-DF86E05EA78D}"/>
              </a:ext>
            </a:extLst>
          </p:cNvPr>
          <p:cNvSpPr txBox="1"/>
          <p:nvPr userDrawn="1"/>
        </p:nvSpPr>
        <p:spPr>
          <a:xfrm>
            <a:off x="11303045" y="6576134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40C9856-B1FB-4963-966C-95E55C227A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606222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40C9856-B1FB-4963-966C-95E55C227A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9B67F8E-433C-40F5-BD46-E12266BFC7EB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Arial Black" panose="020B0A04020102020204" pitchFamily="34" charset="0"/>
              <a:ea typeface="+mj-ea"/>
              <a:cs typeface="Segoe UI" panose="020B0502040204020203" pitchFamily="34" charset="0"/>
              <a:sym typeface="Arial Black" panose="020B0A040201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ng.com/search?q=%d9%85%db%8c%d8%b2%d8%a7%d9%86+%d9%85%d8%b5%d8%b1%d9%81+chatgp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Object 256" hidden="1">
            <a:extLst>
              <a:ext uri="{FF2B5EF4-FFF2-40B4-BE49-F238E27FC236}">
                <a16:creationId xmlns:a16="http://schemas.microsoft.com/office/drawing/2014/main" id="{B32B140D-5934-43E7-82A3-14B6E1B3881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1" imgH="351" progId="TCLayout.ActiveDocument.1">
                  <p:embed/>
                </p:oleObj>
              </mc:Choice>
              <mc:Fallback>
                <p:oleObj name="think-cell Slide" r:id="rId4" imgW="351" imgH="351" progId="TCLayout.ActiveDocument.1">
                  <p:embed/>
                  <p:pic>
                    <p:nvPicPr>
                      <p:cNvPr id="257" name="Object 256" hidden="1">
                        <a:extLst>
                          <a:ext uri="{FF2B5EF4-FFF2-40B4-BE49-F238E27FC236}">
                            <a16:creationId xmlns:a16="http://schemas.microsoft.com/office/drawing/2014/main" id="{B32B140D-5934-43E7-82A3-14B6E1B388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37E11F8-BE16-4019-9638-9339B3AE01CA}"/>
              </a:ext>
            </a:extLst>
          </p:cNvPr>
          <p:cNvSpPr/>
          <p:nvPr/>
        </p:nvSpPr>
        <p:spPr>
          <a:xfrm>
            <a:off x="2" y="5086406"/>
            <a:ext cx="1779726" cy="1771593"/>
          </a:xfrm>
          <a:custGeom>
            <a:avLst/>
            <a:gdLst>
              <a:gd name="connsiteX0" fmla="*/ 0 w 2083771"/>
              <a:gd name="connsiteY0" fmla="*/ 0 h 2074248"/>
              <a:gd name="connsiteX1" fmla="*/ 101744 w 2083771"/>
              <a:gd name="connsiteY1" fmla="*/ 5138 h 2074248"/>
              <a:gd name="connsiteX2" fmla="*/ 2079140 w 2083771"/>
              <a:gd name="connsiteY2" fmla="*/ 1982534 h 2074248"/>
              <a:gd name="connsiteX3" fmla="*/ 2083771 w 2083771"/>
              <a:gd name="connsiteY3" fmla="*/ 2074248 h 2074248"/>
              <a:gd name="connsiteX4" fmla="*/ 0 w 2083771"/>
              <a:gd name="connsiteY4" fmla="*/ 2074248 h 2074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3771" h="2074248">
                <a:moveTo>
                  <a:pt x="0" y="0"/>
                </a:moveTo>
                <a:lnTo>
                  <a:pt x="101744" y="5138"/>
                </a:lnTo>
                <a:cubicBezTo>
                  <a:pt x="1144369" y="111022"/>
                  <a:pt x="1973255" y="939909"/>
                  <a:pt x="2079140" y="1982534"/>
                </a:cubicBezTo>
                <a:lnTo>
                  <a:pt x="2083771" y="2074248"/>
                </a:lnTo>
                <a:lnTo>
                  <a:pt x="0" y="20742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78921645-D894-4E48-AE7E-CFBEECCF2C82}"/>
              </a:ext>
            </a:extLst>
          </p:cNvPr>
          <p:cNvSpPr/>
          <p:nvPr/>
        </p:nvSpPr>
        <p:spPr>
          <a:xfrm>
            <a:off x="7585788" y="0"/>
            <a:ext cx="4606213" cy="4656431"/>
          </a:xfrm>
          <a:custGeom>
            <a:avLst/>
            <a:gdLst>
              <a:gd name="connsiteX0" fmla="*/ 280494 w 4992333"/>
              <a:gd name="connsiteY0" fmla="*/ 0 h 5011202"/>
              <a:gd name="connsiteX1" fmla="*/ 4992333 w 4992333"/>
              <a:gd name="connsiteY1" fmla="*/ 0 h 5011202"/>
              <a:gd name="connsiteX2" fmla="*/ 4992333 w 4992333"/>
              <a:gd name="connsiteY2" fmla="*/ 4738420 h 5011202"/>
              <a:gd name="connsiteX3" fmla="*/ 4856691 w 4992333"/>
              <a:gd name="connsiteY3" fmla="*/ 4791902 h 5011202"/>
              <a:gd name="connsiteX4" fmla="*/ 3614057 w 4992333"/>
              <a:gd name="connsiteY4" fmla="*/ 5011202 h 5011202"/>
              <a:gd name="connsiteX5" fmla="*/ 0 w 4992333"/>
              <a:gd name="connsiteY5" fmla="*/ 1397145 h 5011202"/>
              <a:gd name="connsiteX6" fmla="*/ 162481 w 4992333"/>
              <a:gd name="connsiteY6" fmla="*/ 322435 h 501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2333" h="5011202">
                <a:moveTo>
                  <a:pt x="280494" y="0"/>
                </a:moveTo>
                <a:lnTo>
                  <a:pt x="4992333" y="0"/>
                </a:lnTo>
                <a:lnTo>
                  <a:pt x="4992333" y="4738420"/>
                </a:lnTo>
                <a:lnTo>
                  <a:pt x="4856691" y="4791902"/>
                </a:lnTo>
                <a:cubicBezTo>
                  <a:pt x="4469218" y="4933775"/>
                  <a:pt x="4050680" y="5011202"/>
                  <a:pt x="3614057" y="5011202"/>
                </a:cubicBezTo>
                <a:cubicBezTo>
                  <a:pt x="1618068" y="5011202"/>
                  <a:pt x="0" y="3393134"/>
                  <a:pt x="0" y="1397145"/>
                </a:cubicBezTo>
                <a:cubicBezTo>
                  <a:pt x="0" y="1022897"/>
                  <a:pt x="56886" y="661936"/>
                  <a:pt x="162481" y="32243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54" name="Title 1">
            <a:extLst>
              <a:ext uri="{FF2B5EF4-FFF2-40B4-BE49-F238E27FC236}">
                <a16:creationId xmlns:a16="http://schemas.microsoft.com/office/drawing/2014/main" id="{F66327E1-4F70-4DB6-964F-3019D824A409}"/>
              </a:ext>
            </a:extLst>
          </p:cNvPr>
          <p:cNvSpPr txBox="1">
            <a:spLocks/>
          </p:cNvSpPr>
          <p:nvPr/>
        </p:nvSpPr>
        <p:spPr>
          <a:xfrm>
            <a:off x="1" y="3456105"/>
            <a:ext cx="8481525" cy="1200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 rtl="1">
              <a:lnSpc>
                <a:spcPct val="100000"/>
              </a:lnSpc>
            </a:pPr>
            <a:r>
              <a:rPr lang="fa-IR" sz="42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تولید محتوا با استفاده از هوش مصنوعی(</a:t>
            </a:r>
            <a:r>
              <a:rPr lang="en-US" sz="42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GPT</a:t>
            </a:r>
            <a:r>
              <a:rPr lang="fa-IR" sz="42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)</a:t>
            </a:r>
          </a:p>
          <a:p>
            <a:pPr algn="ctr" rtl="1">
              <a:lnSpc>
                <a:spcPct val="100000"/>
              </a:lnSpc>
            </a:pPr>
            <a:r>
              <a:rPr lang="fa-IR" sz="3600" dirty="0">
                <a:solidFill>
                  <a:srgbClr val="9B98FD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کارگاه آموزشی</a:t>
            </a:r>
            <a:endParaRPr lang="en-US" sz="3600" dirty="0">
              <a:solidFill>
                <a:srgbClr val="9B98FD"/>
              </a:solidFill>
              <a:latin typeface="Arial Black" panose="020B0A04020102020204" pitchFamily="34" charset="0"/>
              <a:ea typeface="Roboto Medium" panose="02000000000000000000" pitchFamily="2" charset="0"/>
              <a:cs typeface="B Lotus" panose="00000400000000000000" pitchFamily="2" charset="-78"/>
            </a:endParaRP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8F9FC4E-5770-4A0D-A1F8-77CBF61E63D3}"/>
              </a:ext>
            </a:extLst>
          </p:cNvPr>
          <p:cNvCxnSpPr>
            <a:cxnSpLocks/>
          </p:cNvCxnSpPr>
          <p:nvPr/>
        </p:nvCxnSpPr>
        <p:spPr>
          <a:xfrm>
            <a:off x="1671937" y="4119984"/>
            <a:ext cx="58063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7C73D79-196D-4676-90F4-F96450BB8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77941" y="392542"/>
            <a:ext cx="3327188" cy="322428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95AD388-94AB-489E-92A5-FBE32BCFEF9F}"/>
              </a:ext>
            </a:extLst>
          </p:cNvPr>
          <p:cNvGrpSpPr/>
          <p:nvPr/>
        </p:nvGrpSpPr>
        <p:grpSpPr>
          <a:xfrm>
            <a:off x="241229" y="5969400"/>
            <a:ext cx="690840" cy="784098"/>
            <a:chOff x="2644588" y="5468847"/>
            <a:chExt cx="346075" cy="361950"/>
          </a:xfrm>
          <a:solidFill>
            <a:schemeClr val="bg1"/>
          </a:solidFill>
        </p:grpSpPr>
        <p:sp>
          <p:nvSpPr>
            <p:cNvPr id="15" name="Freeform 118">
              <a:extLst>
                <a:ext uri="{FF2B5EF4-FFF2-40B4-BE49-F238E27FC236}">
                  <a16:creationId xmlns:a16="http://schemas.microsoft.com/office/drawing/2014/main" id="{656519D0-0208-45FB-B1DE-4DCAE98A4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588" y="5468847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19">
              <a:extLst>
                <a:ext uri="{FF2B5EF4-FFF2-40B4-BE49-F238E27FC236}">
                  <a16:creationId xmlns:a16="http://schemas.microsoft.com/office/drawing/2014/main" id="{29173F8E-2198-4587-80B8-5B3CA5F7D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4588" y="5529172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B88B90E6-FDCB-46C6-93B1-53DBC47BDC42}"/>
              </a:ext>
            </a:extLst>
          </p:cNvPr>
          <p:cNvSpPr txBox="1">
            <a:spLocks/>
          </p:cNvSpPr>
          <p:nvPr/>
        </p:nvSpPr>
        <p:spPr>
          <a:xfrm>
            <a:off x="6117072" y="5086405"/>
            <a:ext cx="4142770" cy="146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 rtl="1">
              <a:lnSpc>
                <a:spcPct val="100000"/>
              </a:lnSpc>
            </a:pPr>
            <a:r>
              <a:rPr lang="fa-IR" sz="40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مهدی سربازی</a:t>
            </a:r>
          </a:p>
          <a:p>
            <a:pPr algn="ctr" rtl="1">
              <a:lnSpc>
                <a:spcPct val="100000"/>
              </a:lnSpc>
            </a:pPr>
            <a:r>
              <a:rPr lang="fa-IR" sz="24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کارشناسی ارشد فناوری اطلاعات</a:t>
            </a:r>
            <a:endParaRPr lang="en-US" sz="240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B Lotus" panose="00000400000000000000" pitchFamily="2" charset="-78"/>
            </a:endParaRPr>
          </a:p>
          <a:p>
            <a:pPr>
              <a:lnSpc>
                <a:spcPct val="100000"/>
              </a:lnSpc>
            </a:pPr>
            <a:endParaRPr lang="en-US" sz="2000" b="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Segoe UI" panose="020B0502040204020203" pitchFamily="34" charset="0"/>
              </a:rPr>
              <a:t> </a:t>
            </a:r>
            <a:endParaRPr lang="en-US" sz="2000" b="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1FE98-77E1-A0A2-228B-89DF952B8CDC}"/>
              </a:ext>
            </a:extLst>
          </p:cNvPr>
          <p:cNvSpPr txBox="1">
            <a:spLocks/>
          </p:cNvSpPr>
          <p:nvPr/>
        </p:nvSpPr>
        <p:spPr>
          <a:xfrm>
            <a:off x="2020955" y="5086405"/>
            <a:ext cx="4142770" cy="146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+mj-cs"/>
              </a:defRPr>
            </a:lvl1pPr>
          </a:lstStyle>
          <a:p>
            <a:pPr algn="ctr" rtl="1">
              <a:lnSpc>
                <a:spcPct val="100000"/>
              </a:lnSpc>
            </a:pPr>
            <a:r>
              <a:rPr lang="fa-IR" sz="40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محمد ساروقی</a:t>
            </a:r>
          </a:p>
          <a:p>
            <a:pPr algn="ctr" rtl="1">
              <a:lnSpc>
                <a:spcPct val="100000"/>
              </a:lnSpc>
            </a:pPr>
            <a:r>
              <a:rPr lang="fa-IR" sz="240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B Lotus" panose="00000400000000000000" pitchFamily="2" charset="-78"/>
              </a:rPr>
              <a:t>دانشجوی دکتری مهندسی برق</a:t>
            </a:r>
            <a:endParaRPr lang="en-US" sz="240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B Lotus" panose="00000400000000000000" pitchFamily="2" charset="-78"/>
            </a:endParaRPr>
          </a:p>
          <a:p>
            <a:pPr>
              <a:lnSpc>
                <a:spcPct val="100000"/>
              </a:lnSpc>
            </a:pPr>
            <a:endParaRPr lang="en-US" sz="2000" b="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100" b="0" dirty="0">
                <a:solidFill>
                  <a:schemeClr val="tx2"/>
                </a:solidFill>
                <a:latin typeface="Arial Black" panose="020B0A04020102020204" pitchFamily="34" charset="0"/>
                <a:ea typeface="Roboto Medium" panose="02000000000000000000" pitchFamily="2" charset="0"/>
                <a:cs typeface="Segoe UI" panose="020B0502040204020203" pitchFamily="34" charset="0"/>
              </a:rPr>
              <a:t> </a:t>
            </a:r>
            <a:endParaRPr lang="en-US" sz="2000" b="0" dirty="0">
              <a:solidFill>
                <a:schemeClr val="tx2"/>
              </a:solidFill>
              <a:latin typeface="Arial Black" panose="020B0A04020102020204" pitchFamily="34" charset="0"/>
              <a:ea typeface="Roboto Medium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9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4241854" y="255791"/>
            <a:ext cx="639239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ترکیب یادگیری عمیق با زبان طبیعی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164" y="1942142"/>
            <a:ext cx="3671047" cy="40040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81095B5-0CF2-9443-15B1-85D1411634D4}"/>
              </a:ext>
            </a:extLst>
          </p:cNvPr>
          <p:cNvSpPr/>
          <p:nvPr/>
        </p:nvSpPr>
        <p:spPr>
          <a:xfrm>
            <a:off x="4744492" y="2253345"/>
            <a:ext cx="3119957" cy="2769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chemeClr val="tx1"/>
                </a:solidFill>
                <a:cs typeface="B Zar" panose="00000400000000000000" pitchFamily="2" charset="-78"/>
              </a:rPr>
              <a:t>یادگیری عمیق</a:t>
            </a:r>
            <a:endParaRPr lang="en-US" sz="2400" dirty="0">
              <a:solidFill>
                <a:schemeClr val="tx1"/>
              </a:solidFill>
              <a:cs typeface="B Zar" panose="00000400000000000000" pitchFamily="2" charset="-78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CC80052-06E0-BEBD-7D0F-7AD73DB9980C}"/>
              </a:ext>
            </a:extLst>
          </p:cNvPr>
          <p:cNvSpPr/>
          <p:nvPr/>
        </p:nvSpPr>
        <p:spPr>
          <a:xfrm>
            <a:off x="7472725" y="2253345"/>
            <a:ext cx="3119957" cy="27699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chemeClr val="tx1"/>
                </a:solidFill>
                <a:cs typeface="B Zar" panose="00000400000000000000" pitchFamily="2" charset="-78"/>
              </a:rPr>
              <a:t>زبان طبیعی</a:t>
            </a:r>
            <a:endParaRPr lang="en-US" sz="2400" dirty="0">
              <a:solidFill>
                <a:schemeClr val="tx1"/>
              </a:solidFill>
              <a:cs typeface="B Zar" panose="00000400000000000000" pitchFamily="2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78918D-5B81-E649-4131-6D7FE7A7D1AF}"/>
              </a:ext>
            </a:extLst>
          </p:cNvPr>
          <p:cNvSpPr/>
          <p:nvPr/>
        </p:nvSpPr>
        <p:spPr>
          <a:xfrm>
            <a:off x="6994863" y="2576752"/>
            <a:ext cx="1564121" cy="218353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>
                <a:solidFill>
                  <a:srgbClr val="E4CA2C"/>
                </a:solidFill>
                <a:cs typeface="B Zar" panose="00000400000000000000" pitchFamily="2" charset="-78"/>
              </a:rPr>
              <a:t>پردازش زبان  طبیعی</a:t>
            </a:r>
            <a:endParaRPr lang="en-US" sz="2800" dirty="0">
              <a:solidFill>
                <a:srgbClr val="E4CA2C"/>
              </a:solidFill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615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GPT &amp; LLM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837102"/>
            <a:ext cx="5327999" cy="50625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420F-FB1B-9615-BB4A-E2E535000E94}"/>
              </a:ext>
            </a:extLst>
          </p:cNvPr>
          <p:cNvSpPr txBox="1"/>
          <p:nvPr/>
        </p:nvSpPr>
        <p:spPr>
          <a:xfrm>
            <a:off x="5679437" y="1837102"/>
            <a:ext cx="651256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/>
            <a:r>
              <a:rPr lang="fa-IR" dirty="0">
                <a:cs typeface="B Nazanin" panose="00000400000000000000" pitchFamily="2" charset="-78"/>
              </a:rPr>
              <a:t>فناوری های زبان طبیعی پیشرفته مانند </a:t>
            </a:r>
            <a:r>
              <a:rPr lang="en-US" dirty="0">
                <a:cs typeface="B Nazanin" panose="00000400000000000000" pitchFamily="2" charset="-78"/>
              </a:rPr>
              <a:t>GPT (Generative Pre-trained Transformer)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و </a:t>
            </a:r>
            <a:r>
              <a:rPr lang="en-US" dirty="0">
                <a:cs typeface="B Nazanin" panose="00000400000000000000" pitchFamily="2" charset="-78"/>
              </a:rPr>
              <a:t>LLM (Large Language Models) </a:t>
            </a:r>
            <a:r>
              <a:rPr lang="fa-IR" dirty="0">
                <a:cs typeface="B Nazanin" panose="00000400000000000000" pitchFamily="2" charset="-78"/>
              </a:rPr>
              <a:t>موتورهای پایه قدرتمندی در حوزه هوش مصنوعی هستند که قادر به تولید متن، کد، تحلیل و پردازش زبان طبیعی با دقت بالا می باشند.</a:t>
            </a:r>
          </a:p>
          <a:p>
            <a:pPr algn="justLow" rtl="1"/>
            <a:endParaRPr lang="fa-IR" dirty="0">
              <a:cs typeface="B Nazanin" panose="00000400000000000000" pitchFamily="2" charset="-78"/>
            </a:endParaRP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مهمترین ویژگی این مدل‌ها: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1- سفارشی سازی: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 بر اساس نیاز کاربر و نیازهای خاص توسعه یابند.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2-انعطاف پذیری: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 طیف گسترده کاربردی از پاسخگویی به سوالات تا تولید محتوای خلاقانه 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3- استفاده از روش یادگیری نظارت نشده:</a:t>
            </a:r>
          </a:p>
          <a:p>
            <a:pPr algn="justLow" rtl="1"/>
            <a:r>
              <a:rPr lang="fa-IR" dirty="0">
                <a:cs typeface="B Nazanin" panose="00000400000000000000" pitchFamily="2" charset="-78"/>
              </a:rPr>
              <a:t>آموزش بر روی حجم عظیمی از متون واقعی، به طور خودکار الگوهای زبانی را استخراج می‌کنند و قادر به تولید متن جدید با کیفیت و انسجام بالا هستند.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8FE8FF-95A6-BAEE-32B9-BBD861C0F14C}"/>
              </a:ext>
            </a:extLst>
          </p:cNvPr>
          <p:cNvSpPr txBox="1"/>
          <p:nvPr/>
        </p:nvSpPr>
        <p:spPr>
          <a:xfrm>
            <a:off x="5740874" y="5841200"/>
            <a:ext cx="6335486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rtl="1"/>
            <a:r>
              <a:rPr lang="en-US" dirty="0">
                <a:cs typeface="B Nazanin" panose="00000400000000000000" pitchFamily="2" charset="-78"/>
              </a:rPr>
              <a:t>. </a:t>
            </a:r>
            <a:r>
              <a:rPr lang="en-US" dirty="0" err="1">
                <a:cs typeface="B Nazanin" panose="00000400000000000000" pitchFamily="2" charset="-78"/>
              </a:rPr>
              <a:t>این</a:t>
            </a:r>
            <a:r>
              <a:rPr lang="en-US" dirty="0">
                <a:cs typeface="B Nazanin" panose="00000400000000000000" pitchFamily="2" charset="-78"/>
              </a:rPr>
              <a:t> مدل‌ها </a:t>
            </a:r>
            <a:r>
              <a:rPr lang="en-US" dirty="0" err="1">
                <a:cs typeface="B Nazanin" panose="00000400000000000000" pitchFamily="2" charset="-78"/>
              </a:rPr>
              <a:t>بر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پایه</a:t>
            </a:r>
            <a:r>
              <a:rPr lang="en-US" dirty="0">
                <a:cs typeface="B Nazanin" panose="00000400000000000000" pitchFamily="2" charset="-78"/>
              </a:rPr>
              <a:t> ترانسفورمرهای </a:t>
            </a:r>
            <a:r>
              <a:rPr lang="en-US" dirty="0" err="1">
                <a:cs typeface="B Nazanin" panose="00000400000000000000" pitchFamily="2" charset="-78"/>
              </a:rPr>
              <a:t>عمیق</a:t>
            </a:r>
            <a:r>
              <a:rPr lang="en-US" dirty="0">
                <a:cs typeface="B Nazanin" panose="00000400000000000000" pitchFamily="2" charset="-78"/>
              </a:rPr>
              <a:t> ساخته </a:t>
            </a:r>
            <a:r>
              <a:rPr lang="en-US" dirty="0" err="1">
                <a:cs typeface="B Nazanin" panose="00000400000000000000" pitchFamily="2" charset="-78"/>
              </a:rPr>
              <a:t>شده‌اند</a:t>
            </a:r>
            <a:r>
              <a:rPr lang="en-US" dirty="0">
                <a:cs typeface="B Nazanin" panose="00000400000000000000" pitchFamily="2" charset="-78"/>
              </a:rPr>
              <a:t> و </a:t>
            </a:r>
            <a:r>
              <a:rPr lang="en-US" dirty="0" err="1">
                <a:cs typeface="B Nazanin" panose="00000400000000000000" pitchFamily="2" charset="-78"/>
              </a:rPr>
              <a:t>قادر</a:t>
            </a:r>
            <a:r>
              <a:rPr lang="en-US" dirty="0">
                <a:cs typeface="B Nazanin" panose="00000400000000000000" pitchFamily="2" charset="-78"/>
              </a:rPr>
              <a:t> به </a:t>
            </a:r>
            <a:r>
              <a:rPr lang="en-US" dirty="0" err="1">
                <a:cs typeface="B Nazanin" panose="00000400000000000000" pitchFamily="2" charset="-78"/>
              </a:rPr>
              <a:t>یادگیری</a:t>
            </a:r>
            <a:r>
              <a:rPr lang="en-US" dirty="0">
                <a:cs typeface="B Nazanin" panose="00000400000000000000" pitchFamily="2" charset="-78"/>
              </a:rPr>
              <a:t> و </a:t>
            </a:r>
            <a:r>
              <a:rPr lang="en-US" dirty="0" err="1">
                <a:cs typeface="B Nazanin" panose="00000400000000000000" pitchFamily="2" charset="-78"/>
              </a:rPr>
              <a:t>تولید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متن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با</a:t>
            </a:r>
            <a:r>
              <a:rPr lang="en-US" dirty="0">
                <a:cs typeface="B Nazanin" panose="00000400000000000000" pitchFamily="2" charset="-78"/>
              </a:rPr>
              <a:t> کیفیت </a:t>
            </a:r>
            <a:r>
              <a:rPr lang="en-US" dirty="0" err="1">
                <a:cs typeface="B Nazanin" panose="00000400000000000000" pitchFamily="2" charset="-78"/>
              </a:rPr>
              <a:t>بالا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err="1">
                <a:cs typeface="B Nazanin" panose="00000400000000000000" pitchFamily="2" charset="-78"/>
              </a:rPr>
              <a:t>هستند</a:t>
            </a:r>
            <a:r>
              <a:rPr lang="en-US" dirty="0"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42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GPT </a:t>
            </a:r>
            <a:r>
              <a:rPr lang="fa-IR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تاریخچه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80507"/>
            <a:ext cx="3388659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C192D8-684B-5294-962C-A7D61034B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59" y="1317761"/>
            <a:ext cx="8422072" cy="509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33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خطر هوش</a:t>
            </a:r>
            <a:r>
              <a:rPr lang="fa-IR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‌مصنوعی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80507"/>
            <a:ext cx="3388659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9C88E0-7004-C0B8-C872-0E22FA790910}"/>
              </a:ext>
            </a:extLst>
          </p:cNvPr>
          <p:cNvSpPr/>
          <p:nvPr/>
        </p:nvSpPr>
        <p:spPr>
          <a:xfrm>
            <a:off x="3388659" y="2297983"/>
            <a:ext cx="8526541" cy="14157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>
                <a:cs typeface="B Nazanin" panose="00000400000000000000" pitchFamily="2" charset="-78"/>
              </a:rPr>
              <a:t>حال اینکه هوش مصنوعی می‌تواند هوشمندانه عمل کند </a:t>
            </a:r>
          </a:p>
          <a:p>
            <a:pPr algn="r" rtl="1">
              <a:lnSpc>
                <a:spcPct val="150000"/>
              </a:lnSpc>
            </a:pPr>
            <a:r>
              <a:rPr lang="fa-IR" sz="3200" b="1" dirty="0">
                <a:cs typeface="B Nazanin" panose="00000400000000000000" pitchFamily="2" charset="-78"/>
              </a:rPr>
              <a:t>آیا باعث ازبین رفتن مشاغل نمی‌شود؟ </a:t>
            </a:r>
          </a:p>
        </p:txBody>
      </p:sp>
    </p:spTree>
    <p:extLst>
      <p:ext uri="{BB962C8B-B14F-4D97-AF65-F5344CB8AC3E}">
        <p14:creationId xmlns:p14="http://schemas.microsoft.com/office/powerpoint/2010/main" val="327640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دانشمندانی که ابتدا با اختراع ماشین حساب مخالفت کرده بودند: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rgbClr val="7030A0"/>
                </a:solidFill>
                <a:cs typeface="B Nazanin" panose="00000400000000000000" pitchFamily="2" charset="-78"/>
              </a:rPr>
              <a:t>گوتفرید لایبنیتس</a:t>
            </a:r>
            <a:r>
              <a:rPr lang="fa-IR" sz="2400" dirty="0">
                <a:cs typeface="B Nazanin" panose="00000400000000000000" pitchFamily="2" charset="-78"/>
              </a:rPr>
              <a:t>: ریاضی‌دان و فیلسوف آلمانی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rgbClr val="7030A0"/>
                </a:solidFill>
                <a:cs typeface="B Nazanin" panose="00000400000000000000" pitchFamily="2" charset="-78"/>
              </a:rPr>
              <a:t>جان شارب</a:t>
            </a:r>
            <a:r>
              <a:rPr lang="fa-IR" sz="2400" dirty="0">
                <a:cs typeface="B Nazanin" panose="00000400000000000000" pitchFamily="2" charset="-78"/>
              </a:rPr>
              <a:t>: ریاضی‌دان انگلیسی 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rgbClr val="7030A0"/>
                </a:solidFill>
                <a:cs typeface="B Nazanin" panose="00000400000000000000" pitchFamily="2" charset="-78"/>
              </a:rPr>
              <a:t>ویلیام گاسر</a:t>
            </a:r>
            <a:r>
              <a:rPr lang="fa-IR" sz="2400" dirty="0">
                <a:cs typeface="B Nazanin" panose="00000400000000000000" pitchFamily="2" charset="-78"/>
              </a:rPr>
              <a:t>: ریاضی‌دان، فیزیک‌دان و فیلسوف انگلیسی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rgbClr val="7030A0"/>
                </a:solidFill>
                <a:cs typeface="B Nazanin" panose="00000400000000000000" pitchFamily="2" charset="-78"/>
              </a:rPr>
              <a:t>توماس گری</a:t>
            </a:r>
            <a:r>
              <a:rPr lang="fa-IR" sz="2400" dirty="0">
                <a:cs typeface="B Nazanin" panose="00000400000000000000" pitchFamily="2" charset="-78"/>
              </a:rPr>
              <a:t>: ریاضی‌دان، اخترشناس و فیلسوف انگلیسی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r>
              <a:rPr lang="fa-IR" sz="2400" dirty="0">
                <a:solidFill>
                  <a:srgbClr val="7030A0"/>
                </a:solidFill>
                <a:cs typeface="B Nazanin" panose="00000400000000000000" pitchFamily="2" charset="-78"/>
              </a:rPr>
              <a:t>ژروم کاردان</a:t>
            </a:r>
            <a:r>
              <a:rPr lang="fa-IR" sz="2400" dirty="0">
                <a:cs typeface="B Nazanin" panose="00000400000000000000" pitchFamily="2" charset="-78"/>
              </a:rPr>
              <a:t>: فیلسوف و ریاضی‌دان ایتالیایی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Calculator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2530" name="Picture 2" descr="Draw a simple calculator and a complex calculato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352"/>
            <a:ext cx="5327999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32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 rtl="1">
              <a:buFont typeface="Wingdings" panose="05000000000000000000" pitchFamily="2" charset="2"/>
              <a:buChar char="q"/>
            </a:pPr>
            <a:r>
              <a:rPr lang="fa-IR" sz="2000" dirty="0">
                <a:cs typeface="B Nazanin" panose="00000400000000000000" pitchFamily="2" charset="-78"/>
              </a:rPr>
              <a:t> </a:t>
            </a: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گوتفرید لایبنیتس</a:t>
            </a:r>
            <a:r>
              <a:rPr lang="fa-IR" sz="2000" dirty="0">
                <a:cs typeface="B Nazanin" panose="00000400000000000000" pitchFamily="2" charset="-78"/>
              </a:rPr>
              <a:t>: او باور داشت ماشین حساب باعث می‌شود افراد کمتر از حساب و ریاضیات استفاده کنند.</a:t>
            </a:r>
          </a:p>
          <a:p>
            <a:pPr marL="342900" indent="-342900" algn="just" rtl="1"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جان شارب</a:t>
            </a:r>
            <a:r>
              <a:rPr lang="fa-IR" sz="2000" dirty="0">
                <a:cs typeface="B Nazanin" panose="00000400000000000000" pitchFamily="2" charset="-78"/>
              </a:rPr>
              <a:t>: معتقد بود اختراع ماشین حساب باعث فراموشی مهارت‌های حسابی می‌شود.</a:t>
            </a:r>
          </a:p>
          <a:p>
            <a:pPr marL="342900" indent="-342900" algn="just" rtl="1"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ویلیام گاسر</a:t>
            </a:r>
            <a:r>
              <a:rPr lang="fa-IR" sz="2000" dirty="0">
                <a:cs typeface="B Nazanin" panose="00000400000000000000" pitchFamily="2" charset="-78"/>
              </a:rPr>
              <a:t>: او نسبت به اثر منفی احتمالی ماشین حساب بر آموزش ریاضیات ابراز نگرانی کرده بود.</a:t>
            </a:r>
          </a:p>
          <a:p>
            <a:pPr marL="342900" indent="-342900" algn="just" rtl="1"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توماس گری</a:t>
            </a:r>
            <a:r>
              <a:rPr lang="fa-IR" sz="2000" dirty="0">
                <a:cs typeface="B Nazanin" panose="00000400000000000000" pitchFamily="2" charset="-78"/>
              </a:rPr>
              <a:t>: از دیدگاه او سودمندی ماشین حساب بیش از خطرات آن نبود.</a:t>
            </a:r>
          </a:p>
          <a:p>
            <a:pPr marL="342900" indent="-342900" algn="just" rtl="1"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ژروم کاردان</a:t>
            </a:r>
            <a:r>
              <a:rPr lang="fa-IR" sz="2000" dirty="0">
                <a:cs typeface="B Nazanin" panose="00000400000000000000" pitchFamily="2" charset="-78"/>
              </a:rPr>
              <a:t>: باور داشت اختراعاتی همچون ماشین حساب باعث تنبلی و عقب‌ماندگی می‌شوند.</a:t>
            </a:r>
          </a:p>
          <a:p>
            <a:pPr algn="ctr" rtl="1"/>
            <a:endParaRPr lang="fa-IR" sz="2000" b="1" dirty="0">
              <a:solidFill>
                <a:srgbClr val="0903B5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2000" b="1" dirty="0">
                <a:solidFill>
                  <a:srgbClr val="0903B5"/>
                </a:solidFill>
                <a:cs typeface="B Nazanin" panose="00000400000000000000" pitchFamily="2" charset="-78"/>
              </a:rPr>
              <a:t>البته با پیشرفت ماشین حساب و مزایای آن دیدگاه‌ها تغییر کرد و امروزه اهمیت آن در علم و فناوری انکارناپذیر است.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Calculator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3554" name="Picture 2" descr="Draw a simple calculator and a complex calculato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8941"/>
            <a:ext cx="5327999" cy="53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719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227782" y="1764536"/>
            <a:ext cx="6738028" cy="51706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اختراع ماشین حساب موجب حذف برخی شغل‌های قدیمی و ایجاد شغل‌های جدید شد: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endParaRPr lang="fa-IR" sz="24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 </a:t>
            </a: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شغل‌های از بین رفته:</a:t>
            </a:r>
          </a:p>
          <a:p>
            <a:pPr marL="342900" indent="-342900" algn="r" rtl="1">
              <a:buFont typeface="Wingdings" panose="05000000000000000000" pitchFamily="2" charset="2"/>
              <a:buChar char="q"/>
            </a:pPr>
            <a:endParaRPr lang="fa-IR" sz="24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- حسابداران دستی که کارشان محاسبات دستی بود.</a:t>
            </a:r>
          </a:p>
          <a:p>
            <a:pPr algn="r" rtl="1"/>
            <a:endParaRPr lang="fa-IR" sz="24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شغل‌های ایجاد شده:</a:t>
            </a:r>
          </a:p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1) مهندسین و طراحان ساخت ماشین‌های حساب. </a:t>
            </a:r>
          </a:p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2) برنامه‌نویسان نرم‌افزارهای کامپیوتری.</a:t>
            </a:r>
          </a:p>
          <a:p>
            <a:pPr algn="r" rtl="1"/>
            <a:r>
              <a:rPr lang="fa-IR" sz="2400" b="1" dirty="0">
                <a:solidFill>
                  <a:srgbClr val="7030A0"/>
                </a:solidFill>
                <a:cs typeface="B Nazanin" panose="00000400000000000000" pitchFamily="2" charset="-78"/>
              </a:rPr>
              <a:t>3) متخصصان برق و سخت‌افزار. </a:t>
            </a:r>
          </a:p>
          <a:p>
            <a:pPr algn="ctr" rtl="1"/>
            <a:endParaRPr lang="fa-IR" sz="2400" b="1" dirty="0">
              <a:solidFill>
                <a:srgbClr val="AE9816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2400" b="1" dirty="0">
                <a:solidFill>
                  <a:srgbClr val="AE9816"/>
                </a:solidFill>
                <a:cs typeface="B Nazanin" panose="00000400000000000000" pitchFamily="2" charset="-78"/>
              </a:rPr>
              <a:t>بنابراین اختراع ماشین حساب تغییرات اساسی در بازار کار ایجاد کرد.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-155575" y="10622126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Calculator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4578" name="Picture 2" descr="A girl holding a calculato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8356"/>
            <a:ext cx="4909643" cy="490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84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421746" y="1764536"/>
            <a:ext cx="6511927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اختراع اتومبیل باعث حذف برخی شغل‌های قدیمی و ایجاد شغل‌های جدید شد:</a:t>
            </a:r>
          </a:p>
          <a:p>
            <a:pPr algn="r" rtl="1"/>
            <a:endParaRPr lang="fa-IR" sz="20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000" b="1" dirty="0">
                <a:solidFill>
                  <a:srgbClr val="C00000"/>
                </a:solidFill>
                <a:cs typeface="B Nazanin" panose="00000400000000000000" pitchFamily="2" charset="-78"/>
              </a:rPr>
              <a:t>شغل‌هایی که از بین رفتند: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سوارکاران: کسانی که مکالمه و ارسال پیام‌ها را با اسب می‌رفتند.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سازندگان کالسکه و ارابه: صنعت ساخت وسایل نقلیه دستی منسوخ شد. 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نگهدارندگان اسب: کسانی که مراقبت از اسب‌ها را برعهده داشتند.</a:t>
            </a:r>
          </a:p>
          <a:p>
            <a:pPr algn="r" rtl="1"/>
            <a:endParaRPr lang="fa-IR" sz="20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000" b="1" dirty="0">
                <a:solidFill>
                  <a:srgbClr val="C00000"/>
                </a:solidFill>
                <a:cs typeface="B Nazanin" panose="00000400000000000000" pitchFamily="2" charset="-78"/>
              </a:rPr>
              <a:t>شغل‌های جدیدی که ایجاد شدند: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سازندگان اتومبیل.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مکانیک‌ها و تعمیرکاران وسایل نقلیه موتوری.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رانندگان تاکسی، اتوبوس و خودروهای حمل و نقل. 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کارکنان ایستگاه‌های سوخت و خدمات رانندگی.</a:t>
            </a:r>
          </a:p>
          <a:p>
            <a:pPr algn="r" rtl="1"/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- صنایع وابسته مانند تأمین قطعات یدکی.</a:t>
            </a:r>
            <a:endParaRPr lang="fa-IR" sz="2000" b="1" dirty="0">
              <a:solidFill>
                <a:srgbClr val="AE9816"/>
              </a:solidFill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-155575" y="10622126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Car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5602" name="Picture 2" descr="Draw a very nice looking car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87234"/>
            <a:ext cx="5070764" cy="507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4294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6209601" y="1881073"/>
            <a:ext cx="5738994" cy="45858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r>
              <a:rPr lang="fa-IR" sz="2800" b="1" dirty="0">
                <a:solidFill>
                  <a:srgbClr val="00B050"/>
                </a:solidFill>
                <a:cs typeface="B Nazanin" panose="00000400000000000000" pitchFamily="2" charset="-78"/>
              </a:rPr>
              <a:t>قدرت پردازش زبانی:</a:t>
            </a:r>
          </a:p>
          <a:p>
            <a:pPr algn="r" rtl="1"/>
            <a:r>
              <a:rPr lang="en-US" b="1" dirty="0">
                <a:cs typeface="B Nazanin" panose="00000400000000000000" pitchFamily="2" charset="-78"/>
              </a:rPr>
              <a:t>GPT </a:t>
            </a:r>
            <a:r>
              <a:rPr lang="fa-IR" b="1" dirty="0">
                <a:cs typeface="B Nazanin" panose="00000400000000000000" pitchFamily="2" charset="-78"/>
              </a:rPr>
              <a:t>و </a:t>
            </a:r>
            <a:r>
              <a:rPr lang="en-US" b="1" dirty="0">
                <a:cs typeface="B Nazanin" panose="00000400000000000000" pitchFamily="2" charset="-78"/>
              </a:rPr>
              <a:t>LLM </a:t>
            </a:r>
            <a:r>
              <a:rPr lang="fa-IR" b="1" dirty="0">
                <a:cs typeface="B Nazanin" panose="00000400000000000000" pitchFamily="2" charset="-78"/>
              </a:rPr>
              <a:t>توانایی درک و تولید متن طبیعی و پیچیده را با دقت بالا دارند و قادر به انجام وظایفی همچون پاسخگویی به سؤالات، ترجمه و تلخیص متون هستند.</a:t>
            </a:r>
            <a:endParaRPr lang="fa-IR" sz="2800" b="1" dirty="0">
              <a:solidFill>
                <a:srgbClr val="00B05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2800" b="1" dirty="0">
                <a:solidFill>
                  <a:srgbClr val="00B050"/>
                </a:solidFill>
                <a:cs typeface="B Nazanin" panose="00000400000000000000" pitchFamily="2" charset="-78"/>
              </a:rPr>
              <a:t>قابلیت شخصی‌سازی: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این مدل‌های زبانی می‌توانند براساس نیاز کاربران و داده‌های آموزشی، خروجی‌های سفارشی‌سازی شده تولید کنند.</a:t>
            </a:r>
          </a:p>
          <a:p>
            <a:pPr algn="r" rtl="1"/>
            <a:r>
              <a:rPr lang="fa-IR" sz="2800" b="1" dirty="0">
                <a:solidFill>
                  <a:srgbClr val="00B050"/>
                </a:solidFill>
                <a:cs typeface="B Nazanin" panose="00000400000000000000" pitchFamily="2" charset="-78"/>
              </a:rPr>
              <a:t>ایجاد محتوای خلاقانه:</a:t>
            </a:r>
          </a:p>
          <a:p>
            <a:pPr algn="r" rtl="1"/>
            <a:r>
              <a:rPr lang="en-US" b="1" dirty="0">
                <a:cs typeface="B Nazanin" panose="00000400000000000000" pitchFamily="2" charset="-78"/>
              </a:rPr>
              <a:t>GPT </a:t>
            </a:r>
            <a:r>
              <a:rPr lang="fa-IR" b="1" dirty="0">
                <a:cs typeface="B Nazanin" panose="00000400000000000000" pitchFamily="2" charset="-78"/>
              </a:rPr>
              <a:t>و </a:t>
            </a:r>
            <a:r>
              <a:rPr lang="en-US" b="1" dirty="0">
                <a:cs typeface="B Nazanin" panose="00000400000000000000" pitchFamily="2" charset="-78"/>
              </a:rPr>
              <a:t>LLM </a:t>
            </a:r>
            <a:r>
              <a:rPr lang="fa-IR" b="1" dirty="0">
                <a:cs typeface="B Nazanin" panose="00000400000000000000" pitchFamily="2" charset="-78"/>
              </a:rPr>
              <a:t> با بهره‌گیری از دانش و پردازش زبانی که دارند، قادر به ارائه ایده‌ها و محتوای خلاقانه در حوزه‌های مختلف هستند.</a:t>
            </a:r>
          </a:p>
          <a:p>
            <a:pPr algn="r" rtl="1"/>
            <a:r>
              <a:rPr lang="fa-IR" sz="2800" b="1" dirty="0">
                <a:solidFill>
                  <a:srgbClr val="00B050"/>
                </a:solidFill>
                <a:cs typeface="B Nazanin" panose="00000400000000000000" pitchFamily="2" charset="-78"/>
              </a:rPr>
              <a:t>توانایی تعمیم دانش:</a:t>
            </a:r>
          </a:p>
          <a:p>
            <a:pPr algn="r" rtl="1"/>
            <a:r>
              <a:rPr lang="fa-IR" b="1" dirty="0">
                <a:cs typeface="B Nazanin" panose="00000400000000000000" pitchFamily="2" charset="-78"/>
              </a:rPr>
              <a:t>این مدل‌ها قابلیت انتقال دانش و مفاهیم را به سایر زمینه‌ها و وظایف دارند و می‌توانند مسائل جدید را حل کنند.ظ</a:t>
            </a:r>
          </a:p>
          <a:p>
            <a:pPr algn="r" rtl="1"/>
            <a:endParaRPr lang="en-US" sz="2400" b="1" dirty="0">
              <a:solidFill>
                <a:srgbClr val="C00000"/>
              </a:solidFill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14057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84611" y="5368191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6209602" y="848839"/>
            <a:ext cx="4481592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>
              <a:defRPr/>
            </a:pPr>
            <a:r>
              <a:rPr lang="fa-IR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مزایا و قابلیت‌های </a:t>
            </a:r>
            <a:r>
              <a:rPr lang="en-US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GPT</a:t>
            </a:r>
            <a:r>
              <a:rPr lang="fa-IR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 و </a:t>
            </a:r>
            <a:r>
              <a:rPr lang="en-US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LLM</a:t>
            </a:r>
            <a:endParaRPr lang="fa-IR" sz="32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lvl="0"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6626" name="Picture 2" descr="Draw a figure and write in it different branches of artificial intelligence: such as machine learning, neural networks, fuzzy logic, evolutionary algorithm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61"/>
            <a:ext cx="6119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5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6368395" y="1912865"/>
            <a:ext cx="5738994" cy="40626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اتکاء بیش از حد به داده‌های آموزشی و ایجاد سوگیری در نتایج</a:t>
            </a:r>
          </a:p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عدم درک درستی از محتوای متون و مفاهیم عمیق</a:t>
            </a:r>
          </a:p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وابستگی به محاسبات گران قیمت و زمان‌بر مانند داده‌های ورودی عظیم و توان محاسباتی بالا</a:t>
            </a:r>
          </a:p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عدم پاسخ‌گویی به درخواست‌های پیچیده و تخصصی</a:t>
            </a:r>
          </a:p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مشکلات در تعمیم به موارد جدید و عدم انعطاف‌پذیری کافی</a:t>
            </a:r>
          </a:p>
          <a:p>
            <a:pPr marL="457200" indent="-457200" algn="justLow" rtl="1">
              <a:buFont typeface="Arial" panose="020B0604020202020204" pitchFamily="34" charset="0"/>
              <a:buChar char="•"/>
            </a:pPr>
            <a:r>
              <a:rPr lang="fa-IR" sz="2400" b="1" dirty="0">
                <a:solidFill>
                  <a:srgbClr val="C00000"/>
                </a:solidFill>
                <a:cs typeface="B Nazanin" panose="00000400000000000000" pitchFamily="2" charset="-78"/>
              </a:rPr>
              <a:t>نگرانی‌های اخلاقی مانند جعل محتوا و سوء استفاده‌های احتمالی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14057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84611" y="5368191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6147981" y="1036203"/>
            <a:ext cx="4996463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>
              <a:defRPr/>
            </a:pPr>
            <a:r>
              <a:rPr lang="fa-IR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محدودیت و چالشهای </a:t>
            </a:r>
            <a:r>
              <a:rPr lang="en-US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GPT</a:t>
            </a:r>
            <a:r>
              <a:rPr lang="fa-IR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 و </a:t>
            </a:r>
            <a:r>
              <a:rPr lang="en-US" sz="3200" b="1" dirty="0">
                <a:solidFill>
                  <a:srgbClr val="7030A0"/>
                </a:solidFill>
                <a:cs typeface="B Nazanin" panose="00000400000000000000" pitchFamily="2" charset="-78"/>
              </a:rPr>
              <a:t>LLM</a:t>
            </a:r>
            <a:endParaRPr lang="fa-IR" sz="3200" b="1" dirty="0">
              <a:solidFill>
                <a:srgbClr val="7030A0"/>
              </a:solidFill>
              <a:cs typeface="B Nazanin" panose="00000400000000000000" pitchFamily="2" charset="-78"/>
            </a:endParaRPr>
          </a:p>
          <a:p>
            <a:pPr lvl="0"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8" y="2021088"/>
            <a:ext cx="310923" cy="329213"/>
          </a:xfrm>
          <a:prstGeom prst="rect">
            <a:avLst/>
          </a:prstGeom>
        </p:spPr>
      </p:pic>
      <p:pic>
        <p:nvPicPr>
          <p:cNvPr id="26626" name="Picture 2" descr="Draw a figure and write in it different branches of artificial intelligence: such as machine learning, neural networks, fuzzy logic, evolutionary algorithm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61"/>
            <a:ext cx="6119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97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3725686" y="1867161"/>
            <a:ext cx="8250771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فهرست مطالب:</a:t>
            </a:r>
          </a:p>
          <a:p>
            <a:pPr marL="914400" lvl="1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مقدمه‌ای بر هوش مصنوعی</a:t>
            </a:r>
          </a:p>
          <a:p>
            <a:pPr marL="914400" lvl="1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معرفی مدل‌های بزرگ زبانی</a:t>
            </a:r>
          </a:p>
          <a:p>
            <a:pPr marL="914400" lvl="1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معرفی ابزارها در آموزش و پژوهش</a:t>
            </a:r>
          </a:p>
          <a:p>
            <a:pPr marL="914400" lvl="1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یادگیری تولید محتوا با استفاده از هوش مصنوعی</a:t>
            </a:r>
          </a:p>
          <a:p>
            <a:pPr lvl="0" algn="just" rtl="1">
              <a:defRPr/>
            </a:pPr>
            <a:endParaRPr lang="fa-IR" sz="3200" b="1" dirty="0"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837103"/>
            <a:ext cx="3705325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73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14057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84611" y="5368191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" name="Text 2">
            <a:extLst>
              <a:ext uri="{FF2B5EF4-FFF2-40B4-BE49-F238E27FC236}">
                <a16:creationId xmlns:a16="http://schemas.microsoft.com/office/drawing/2014/main" id="{07E2415F-97FB-7466-E367-6FB3EB579871}"/>
              </a:ext>
            </a:extLst>
          </p:cNvPr>
          <p:cNvSpPr/>
          <p:nvPr/>
        </p:nvSpPr>
        <p:spPr>
          <a:xfrm>
            <a:off x="3928090" y="2026694"/>
            <a:ext cx="7037308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4374"/>
              </a:lnSpc>
              <a:buNone/>
            </a:pPr>
            <a:r>
              <a:rPr lang="en-US" sz="3499" kern="0" spc="-105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اهمیت آموزش و </a:t>
            </a:r>
            <a:r>
              <a:rPr lang="en-US" sz="3499" kern="0" spc="-105" dirty="0" err="1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یادگیری</a:t>
            </a:r>
            <a:r>
              <a:rPr lang="en-US" sz="3499" kern="0" spc="-105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 GPT</a:t>
            </a:r>
            <a:r>
              <a:rPr lang="fa-IR" sz="3499" kern="0" spc="-105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 </a:t>
            </a:r>
            <a:r>
              <a:rPr lang="en-US" sz="3499" kern="0" spc="-105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و LLM</a:t>
            </a:r>
            <a:endParaRPr lang="en-US" sz="3499" dirty="0">
              <a:cs typeface="B Nazanin" panose="00000400000000000000" pitchFamily="2" charset="-78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2F3E9C7-CA3B-9869-6766-724123ACE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346" y="3238260"/>
            <a:ext cx="555427" cy="555427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50E56F04-6839-FA39-9204-2CADD49D0656}"/>
              </a:ext>
            </a:extLst>
          </p:cNvPr>
          <p:cNvSpPr/>
          <p:nvPr/>
        </p:nvSpPr>
        <p:spPr>
          <a:xfrm>
            <a:off x="1605360" y="401518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kern="0" spc="-66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توسعه مهارت‌ها</a:t>
            </a:r>
            <a:endParaRPr lang="en-US" sz="2187" dirty="0">
              <a:cs typeface="B Nazanin" panose="00000400000000000000" pitchFamily="2" charset="-78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2667ABFA-A91D-E50A-1877-BDCFCA05F863}"/>
              </a:ext>
            </a:extLst>
          </p:cNvPr>
          <p:cNvSpPr/>
          <p:nvPr/>
        </p:nvSpPr>
        <p:spPr>
          <a:xfrm>
            <a:off x="1605360" y="4495604"/>
            <a:ext cx="2388632" cy="213240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 algn="justLow" rtl="1">
              <a:lnSpc>
                <a:spcPts val="2799"/>
              </a:lnSpc>
              <a:buNone/>
            </a:pP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آموزش و یادگیری GPT 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و LLM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به کاربران کمک می‌کند تا مهارت‌های خود را در زمینه‌های مختلف توسعه داده و از قابلیت‌های قدرتمند این فناوری‌ها بهره‌مند شوند.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2AFDF40F-CEA5-62B6-3974-99F9D9FB2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3850" y="3237590"/>
            <a:ext cx="555427" cy="555427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76A7136D-1129-D43D-FD6D-80794FE1BBFD}"/>
              </a:ext>
            </a:extLst>
          </p:cNvPr>
          <p:cNvSpPr/>
          <p:nvPr/>
        </p:nvSpPr>
        <p:spPr>
          <a:xfrm>
            <a:off x="4327248" y="401518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kern="0" spc="-66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افزایش بهره‌وری</a:t>
            </a:r>
            <a:endParaRPr lang="en-US" sz="2187" dirty="0">
              <a:cs typeface="B Nazanin" panose="00000400000000000000" pitchFamily="2" charset="-78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DA70B3A5-AC48-E2B2-1639-E25B90B0C5BA}"/>
              </a:ext>
            </a:extLst>
          </p:cNvPr>
          <p:cNvSpPr/>
          <p:nvPr/>
        </p:nvSpPr>
        <p:spPr>
          <a:xfrm>
            <a:off x="4327248" y="4495604"/>
            <a:ext cx="2388632" cy="213240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 algn="r" rtl="1">
              <a:lnSpc>
                <a:spcPts val="2799"/>
              </a:lnSpc>
              <a:buNone/>
            </a:pP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کسب دانش کافی در مورد GPT و LLM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به کاربران امکان می‌دهد تا از این ابزارها به صورت مؤثرتر و کارآمدتر در فرآیندهای کاری خود استفاده کنند.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A9279F0-2459-E3C2-C099-196CC9F42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180" y="3237590"/>
            <a:ext cx="555427" cy="555427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4AB4F69D-2CEB-8A75-6531-28865A23F837}"/>
              </a:ext>
            </a:extLst>
          </p:cNvPr>
          <p:cNvSpPr/>
          <p:nvPr/>
        </p:nvSpPr>
        <p:spPr>
          <a:xfrm>
            <a:off x="7049135" y="4015187"/>
            <a:ext cx="238863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kern="0" spc="-66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ایجاد نوآوری</a:t>
            </a:r>
            <a:endParaRPr lang="en-US" sz="2187" dirty="0">
              <a:cs typeface="B Nazanin" panose="00000400000000000000" pitchFamily="2" charset="-78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BE52949-18A3-0AB0-2A1D-1141A63C712A}"/>
              </a:ext>
            </a:extLst>
          </p:cNvPr>
          <p:cNvSpPr/>
          <p:nvPr/>
        </p:nvSpPr>
        <p:spPr>
          <a:xfrm>
            <a:off x="7049135" y="4495604"/>
            <a:ext cx="2388632" cy="142160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 algn="justLow" rtl="1">
              <a:lnSpc>
                <a:spcPts val="2799"/>
              </a:lnSpc>
              <a:buNone/>
            </a:pP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یادگیری و </a:t>
            </a:r>
            <a:r>
              <a:rPr lang="en-US" sz="1750" kern="0" spc="-35" dirty="0" err="1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بکارگیری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GPT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و LLM 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 err="1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می‌تواند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به ایجاد ایده‌ها و راه‌حل‌های نوآورانه در حوزه‌های مختلف منجر شود.</a:t>
            </a:r>
            <a:endParaRPr lang="en-US" sz="1750" dirty="0">
              <a:cs typeface="B Nazanin" panose="00000400000000000000" pitchFamily="2" charset="-78"/>
            </a:endParaRP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2F13D390-4D3D-3213-2253-0B7E86916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7684" y="3182409"/>
            <a:ext cx="555427" cy="555427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AD1A5CCC-FA7C-0BEE-2760-A48B7C7B5E4F}"/>
              </a:ext>
            </a:extLst>
          </p:cNvPr>
          <p:cNvSpPr/>
          <p:nvPr/>
        </p:nvSpPr>
        <p:spPr>
          <a:xfrm>
            <a:off x="9771023" y="4015187"/>
            <a:ext cx="238875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kern="0" spc="-66" dirty="0">
                <a:latin typeface="Roboto Mono" pitchFamily="34" charset="0"/>
                <a:ea typeface="Roboto Mono" pitchFamily="34" charset="-122"/>
                <a:cs typeface="B Nazanin" panose="00000400000000000000" pitchFamily="2" charset="-78"/>
              </a:rPr>
              <a:t>مزیت رقابتی</a:t>
            </a:r>
            <a:endParaRPr lang="en-US" sz="2187" dirty="0">
              <a:cs typeface="B Nazanin" panose="00000400000000000000" pitchFamily="2" charset="-78"/>
            </a:endParaRPr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9777730F-EE79-09A7-2531-5C153352C0C2}"/>
              </a:ext>
            </a:extLst>
          </p:cNvPr>
          <p:cNvSpPr/>
          <p:nvPr/>
        </p:nvSpPr>
        <p:spPr>
          <a:xfrm>
            <a:off x="9771023" y="4495604"/>
            <a:ext cx="2388751" cy="1777008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t"/>
          <a:lstStyle/>
          <a:p>
            <a:pPr marL="0" indent="0" algn="justLow" rtl="1">
              <a:lnSpc>
                <a:spcPts val="2799"/>
              </a:lnSpc>
              <a:buNone/>
            </a:pP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برخورداری از دانش و مهارت در </a:t>
            </a:r>
            <a:r>
              <a:rPr lang="en-US" sz="1750" kern="0" spc="-35" dirty="0" err="1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زمینه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GPT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و LLM </a:t>
            </a:r>
            <a:r>
              <a:rPr lang="fa-IR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  </a:t>
            </a:r>
            <a:r>
              <a:rPr lang="en-US" sz="1750" kern="0" spc="-35" dirty="0">
                <a:latin typeface="Roboto" pitchFamily="34" charset="0"/>
                <a:ea typeface="Roboto" pitchFamily="34" charset="-122"/>
                <a:cs typeface="B Nazanin" panose="00000400000000000000" pitchFamily="2" charset="-78"/>
              </a:rPr>
              <a:t>به عنوان یک مزیت رقابتی مهم برای سازمان‌ها و افراد محسوب می‌شود.</a:t>
            </a:r>
            <a:endParaRPr lang="en-US" sz="175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0079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6659999" y="1845531"/>
            <a:ext cx="5412220" cy="38164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rtl="1"/>
            <a:r>
              <a:rPr lang="fa-IR" sz="2800" b="1" dirty="0">
                <a:solidFill>
                  <a:srgbClr val="00B050"/>
                </a:solidFill>
                <a:cs typeface="B Nazanin" panose="00000400000000000000" pitchFamily="2" charset="-78"/>
              </a:rPr>
              <a:t>مدل‌های تولیدی </a:t>
            </a:r>
            <a:r>
              <a:rPr lang="en-US" sz="2400" b="1" dirty="0">
                <a:solidFill>
                  <a:srgbClr val="00B050"/>
                </a:solidFill>
                <a:cs typeface="B Nazanin" panose="00000400000000000000" pitchFamily="2" charset="-78"/>
              </a:rPr>
              <a:t>(Generative models)</a:t>
            </a:r>
            <a:endParaRPr lang="fa-IR" sz="2400" b="1" dirty="0">
              <a:solidFill>
                <a:srgbClr val="00B050"/>
              </a:solidFill>
              <a:cs typeface="B Nazanin" panose="00000400000000000000" pitchFamily="2" charset="-78"/>
            </a:endParaRPr>
          </a:p>
          <a:p>
            <a:pPr algn="r" rtl="1"/>
            <a:endParaRPr lang="fa-IR" sz="2000" b="1" dirty="0">
              <a:solidFill>
                <a:srgbClr val="C00000"/>
              </a:solidFill>
              <a:cs typeface="B Nazanin" panose="00000400000000000000" pitchFamily="2" charset="-78"/>
            </a:endParaRP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تولید تصاویر بر اساس توضیحات متنی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طراحی مولکول‌ها و مواد جدید با ویژگی‌های خاص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تولید موسیقی، قطعات موسیقی و کنسرت‌های ارکستر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تولید فیلم، ویدیو و انیمیشن بر اساس داستان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طراحی شهرها، ساختمان‌ها و فضاهای مجازی سه‌بعدی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تولید کتاب، داستان و متون بلند با سبک‌های مختلف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ایجاد نقاشی، عکس و آثار هنری بر اساس سبک‌های مختلف </a:t>
            </a:r>
          </a:p>
          <a:p>
            <a:pPr algn="r" rtl="1">
              <a:spcBef>
                <a:spcPts val="600"/>
              </a:spcBef>
            </a:pPr>
            <a:r>
              <a:rPr lang="fa-IR" sz="2000" b="1" dirty="0">
                <a:solidFill>
                  <a:srgbClr val="002060"/>
                </a:solidFill>
                <a:cs typeface="B Nazanin" panose="00000400000000000000" pitchFamily="2" charset="-78"/>
              </a:rPr>
              <a:t>- طراحی طرح‌های مختلف برای محصولات، برندها و شرکت‌ها</a:t>
            </a: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-155575" y="10622126"/>
            <a:ext cx="1010575" cy="1476348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650" name="Picture 2" descr="Draw a figure similar tree and write in it different branches of generative models: such as image generative, text generative, video genera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61"/>
            <a:ext cx="6659999" cy="68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51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2374189" y="546467"/>
            <a:ext cx="675133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002060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https://www.bing.com/images/create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1697681"/>
            <a:ext cx="12192000" cy="524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58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625600" y="224617"/>
            <a:ext cx="9033164" cy="783418"/>
            <a:chOff x="354653" y="2819314"/>
            <a:chExt cx="5806745" cy="129926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3" y="4118580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81931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948590" y="377833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defRPr/>
            </a:pPr>
            <a:r>
              <a:rPr lang="fa-IR" sz="2400" dirty="0">
                <a:solidFill>
                  <a:srgbClr val="00B050"/>
                </a:solidFill>
                <a:latin typeface="Segoe UI" panose="020B0502040204020203" pitchFamily="34" charset="0"/>
                <a:cs typeface="B Homa" panose="00000400000000000000" pitchFamily="2" charset="-78"/>
              </a:rPr>
              <a:t>از تصاویر زیر چه مفهومی استنباط می‌شود.</a:t>
            </a:r>
            <a:endParaRPr lang="en-US" sz="2400" dirty="0">
              <a:solidFill>
                <a:srgbClr val="00B050"/>
              </a:solidFill>
              <a:latin typeface="Segoe UI" panose="020B0502040204020203" pitchFamily="34" charset="0"/>
              <a:cs typeface="B Homa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0" y="1176572"/>
            <a:ext cx="5551363" cy="5551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436" y="1176573"/>
            <a:ext cx="5551363" cy="55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29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3651877" y="4021931"/>
            <a:ext cx="831272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800" b="1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may have consumed as much electricity as 175,000 people in January 2023.</a:t>
            </a:r>
            <a:endParaRPr lang="en-US" b="1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38988" y="292867"/>
            <a:ext cx="386435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Generative Models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3521048" y="1808576"/>
            <a:ext cx="8312728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 eaLnBrk="0" fontAlgn="t" hangingPunct="0">
              <a:spcBef>
                <a:spcPct val="0"/>
              </a:spcBef>
              <a:spcAft>
                <a:spcPct val="0"/>
              </a:spcAft>
            </a:pPr>
            <a:r>
              <a:rPr lang="ar-SA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مطالعه‌ای نشان می‌دهد که برای پردازش داده‌های خود، هوش مصنوعی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 </a:t>
            </a:r>
            <a:r>
              <a:rPr lang="en-US" altLang="fa-IR" sz="2800" dirty="0" err="1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ChatGPT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 </a:t>
            </a:r>
            <a:r>
              <a:rPr lang="ar-SA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زیر مجموعه شرکت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 </a:t>
            </a:r>
            <a:r>
              <a:rPr lang="en-US" altLang="fa-IR" sz="2800" dirty="0" err="1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OpenAI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 </a:t>
            </a:r>
            <a:r>
              <a:rPr lang="ar-SA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به 1287 مگاوات ساعت برق نیاز دارد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. </a:t>
            </a:r>
            <a:r>
              <a:rPr lang="ar-SA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  <a:hlinkClick r:id="rId3"/>
              </a:rPr>
              <a:t>این میزان مصرف برق معادل است با انرژی مصرفی سالانه 121 خانه در ایالات متحده</a:t>
            </a:r>
            <a:r>
              <a:rPr lang="fa-IR" altLang="fa-IR" sz="2800" dirty="0">
                <a:solidFill>
                  <a:srgbClr val="111111"/>
                </a:solidFill>
                <a:latin typeface="-apple-system"/>
                <a:cs typeface="B Nazanin" panose="00000400000000000000" pitchFamily="2" charset="-78"/>
              </a:rPr>
              <a:t>.</a:t>
            </a:r>
            <a:endParaRPr lang="fa-IR" altLang="fa-IR" sz="1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9323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 flipV="1">
            <a:off x="3557079" y="6354573"/>
            <a:ext cx="7794410" cy="45719"/>
            <a:chOff x="354653" y="2819314"/>
            <a:chExt cx="5806745" cy="1299266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3" y="4118580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81931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4432393" y="1926458"/>
            <a:ext cx="134524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en-US" sz="2400" b="1" dirty="0" err="1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endParaRPr lang="en-US" sz="1600" b="1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DA6DD1-F3EF-4346-8068-E39DE55FEA65}"/>
              </a:ext>
            </a:extLst>
          </p:cNvPr>
          <p:cNvSpPr/>
          <p:nvPr/>
        </p:nvSpPr>
        <p:spPr>
          <a:xfrm>
            <a:off x="4427164" y="2864465"/>
            <a:ext cx="15098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defRPr/>
            </a:pPr>
            <a:r>
              <a:rPr lang="en-US" sz="24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Claude 2</a:t>
            </a:r>
          </a:p>
        </p:txBody>
      </p:sp>
      <p:sp>
        <p:nvSpPr>
          <p:cNvPr id="36" name="Freeform 659">
            <a:extLst>
              <a:ext uri="{FF2B5EF4-FFF2-40B4-BE49-F238E27FC236}">
                <a16:creationId xmlns:a16="http://schemas.microsoft.com/office/drawing/2014/main" id="{D245B9C2-E29F-42CD-8964-8B5DEC8AA713}"/>
              </a:ext>
            </a:extLst>
          </p:cNvPr>
          <p:cNvSpPr>
            <a:spLocks/>
          </p:cNvSpPr>
          <p:nvPr/>
        </p:nvSpPr>
        <p:spPr bwMode="auto">
          <a:xfrm flipH="1">
            <a:off x="3944542" y="1984835"/>
            <a:ext cx="263524" cy="246221"/>
          </a:xfrm>
          <a:custGeom>
            <a:avLst/>
            <a:gdLst>
              <a:gd name="T0" fmla="*/ 40 w 80"/>
              <a:gd name="T1" fmla="*/ 80 h 80"/>
              <a:gd name="T2" fmla="*/ 0 w 80"/>
              <a:gd name="T3" fmla="*/ 40 h 80"/>
              <a:gd name="T4" fmla="*/ 40 w 80"/>
              <a:gd name="T5" fmla="*/ 0 h 80"/>
              <a:gd name="T6" fmla="*/ 80 w 80"/>
              <a:gd name="T7" fmla="*/ 40 h 80"/>
              <a:gd name="T8" fmla="*/ 79 w 80"/>
              <a:gd name="T9" fmla="*/ 47 h 80"/>
              <a:gd name="T10" fmla="*/ 77 w 80"/>
              <a:gd name="T11" fmla="*/ 48 h 80"/>
              <a:gd name="T12" fmla="*/ 76 w 80"/>
              <a:gd name="T13" fmla="*/ 46 h 80"/>
              <a:gd name="T14" fmla="*/ 76 w 80"/>
              <a:gd name="T15" fmla="*/ 40 h 80"/>
              <a:gd name="T16" fmla="*/ 40 w 80"/>
              <a:gd name="T17" fmla="*/ 4 h 80"/>
              <a:gd name="T18" fmla="*/ 4 w 80"/>
              <a:gd name="T19" fmla="*/ 40 h 80"/>
              <a:gd name="T20" fmla="*/ 40 w 80"/>
              <a:gd name="T21" fmla="*/ 76 h 80"/>
              <a:gd name="T22" fmla="*/ 46 w 80"/>
              <a:gd name="T23" fmla="*/ 76 h 80"/>
              <a:gd name="T24" fmla="*/ 48 w 80"/>
              <a:gd name="T25" fmla="*/ 77 h 80"/>
              <a:gd name="T26" fmla="*/ 46 w 80"/>
              <a:gd name="T27" fmla="*/ 79 h 80"/>
              <a:gd name="T28" fmla="*/ 40 w 80"/>
              <a:gd name="T2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18" y="80"/>
                  <a:pt x="0" y="62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" y="0"/>
                  <a:pt x="80" y="18"/>
                  <a:pt x="80" y="40"/>
                </a:cubicBezTo>
                <a:cubicBezTo>
                  <a:pt x="80" y="42"/>
                  <a:pt x="80" y="44"/>
                  <a:pt x="79" y="47"/>
                </a:cubicBezTo>
                <a:cubicBezTo>
                  <a:pt x="79" y="48"/>
                  <a:pt x="78" y="48"/>
                  <a:pt x="77" y="48"/>
                </a:cubicBezTo>
                <a:cubicBezTo>
                  <a:pt x="76" y="48"/>
                  <a:pt x="75" y="47"/>
                  <a:pt x="76" y="46"/>
                </a:cubicBezTo>
                <a:cubicBezTo>
                  <a:pt x="76" y="44"/>
                  <a:pt x="76" y="42"/>
                  <a:pt x="76" y="40"/>
                </a:cubicBezTo>
                <a:cubicBezTo>
                  <a:pt x="76" y="20"/>
                  <a:pt x="60" y="4"/>
                  <a:pt x="40" y="4"/>
                </a:cubicBezTo>
                <a:cubicBezTo>
                  <a:pt x="20" y="4"/>
                  <a:pt x="4" y="20"/>
                  <a:pt x="4" y="40"/>
                </a:cubicBezTo>
                <a:cubicBezTo>
                  <a:pt x="4" y="60"/>
                  <a:pt x="20" y="76"/>
                  <a:pt x="40" y="76"/>
                </a:cubicBezTo>
                <a:cubicBezTo>
                  <a:pt x="42" y="76"/>
                  <a:pt x="44" y="76"/>
                  <a:pt x="46" y="76"/>
                </a:cubicBezTo>
                <a:cubicBezTo>
                  <a:pt x="47" y="75"/>
                  <a:pt x="48" y="76"/>
                  <a:pt x="48" y="77"/>
                </a:cubicBezTo>
                <a:cubicBezTo>
                  <a:pt x="48" y="78"/>
                  <a:pt x="48" y="79"/>
                  <a:pt x="46" y="79"/>
                </a:cubicBezTo>
                <a:cubicBezTo>
                  <a:pt x="44" y="80"/>
                  <a:pt x="42" y="80"/>
                  <a:pt x="40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37" name="Freeform 660">
            <a:extLst>
              <a:ext uri="{FF2B5EF4-FFF2-40B4-BE49-F238E27FC236}">
                <a16:creationId xmlns:a16="http://schemas.microsoft.com/office/drawing/2014/main" id="{3E1D77D7-36D8-43AA-B83A-A4A694C9E317}"/>
              </a:ext>
            </a:extLst>
          </p:cNvPr>
          <p:cNvSpPr>
            <a:spLocks/>
          </p:cNvSpPr>
          <p:nvPr/>
        </p:nvSpPr>
        <p:spPr bwMode="auto">
          <a:xfrm flipH="1">
            <a:off x="3998395" y="2034078"/>
            <a:ext cx="157557" cy="147733"/>
          </a:xfrm>
          <a:custGeom>
            <a:avLst/>
            <a:gdLst>
              <a:gd name="T0" fmla="*/ 24 w 48"/>
              <a:gd name="T1" fmla="*/ 48 h 48"/>
              <a:gd name="T2" fmla="*/ 0 w 48"/>
              <a:gd name="T3" fmla="*/ 24 h 48"/>
              <a:gd name="T4" fmla="*/ 24 w 48"/>
              <a:gd name="T5" fmla="*/ 0 h 48"/>
              <a:gd name="T6" fmla="*/ 48 w 48"/>
              <a:gd name="T7" fmla="*/ 24 h 48"/>
              <a:gd name="T8" fmla="*/ 46 w 48"/>
              <a:gd name="T9" fmla="*/ 26 h 48"/>
              <a:gd name="T10" fmla="*/ 44 w 48"/>
              <a:gd name="T11" fmla="*/ 24 h 48"/>
              <a:gd name="T12" fmla="*/ 24 w 48"/>
              <a:gd name="T13" fmla="*/ 4 h 48"/>
              <a:gd name="T14" fmla="*/ 4 w 48"/>
              <a:gd name="T15" fmla="*/ 24 h 48"/>
              <a:gd name="T16" fmla="*/ 24 w 48"/>
              <a:gd name="T17" fmla="*/ 44 h 48"/>
              <a:gd name="T18" fmla="*/ 26 w 48"/>
              <a:gd name="T19" fmla="*/ 46 h 48"/>
              <a:gd name="T20" fmla="*/ 24 w 48"/>
              <a:gd name="T21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25"/>
                  <a:pt x="47" y="26"/>
                  <a:pt x="46" y="26"/>
                </a:cubicBezTo>
                <a:cubicBezTo>
                  <a:pt x="45" y="26"/>
                  <a:pt x="44" y="25"/>
                  <a:pt x="44" y="24"/>
                </a:cubicBezTo>
                <a:cubicBezTo>
                  <a:pt x="44" y="13"/>
                  <a:pt x="35" y="4"/>
                  <a:pt x="24" y="4"/>
                </a:cubicBezTo>
                <a:cubicBezTo>
                  <a:pt x="13" y="4"/>
                  <a:pt x="4" y="13"/>
                  <a:pt x="4" y="24"/>
                </a:cubicBezTo>
                <a:cubicBezTo>
                  <a:pt x="4" y="35"/>
                  <a:pt x="13" y="44"/>
                  <a:pt x="24" y="44"/>
                </a:cubicBezTo>
                <a:cubicBezTo>
                  <a:pt x="25" y="44"/>
                  <a:pt x="26" y="45"/>
                  <a:pt x="26" y="46"/>
                </a:cubicBezTo>
                <a:cubicBezTo>
                  <a:pt x="26" y="47"/>
                  <a:pt x="25" y="48"/>
                  <a:pt x="24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716DE30-1293-49E3-971F-4B68C68A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896917" y="2093928"/>
            <a:ext cx="189007" cy="21648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438FAFC-BB2B-449F-96DF-B08114E14902}"/>
              </a:ext>
            </a:extLst>
          </p:cNvPr>
          <p:cNvSpPr/>
          <p:nvPr/>
        </p:nvSpPr>
        <p:spPr>
          <a:xfrm>
            <a:off x="4432393" y="3810742"/>
            <a:ext cx="1107795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defRPr/>
            </a:pPr>
            <a:r>
              <a:rPr lang="en-US" sz="24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Bing AI</a:t>
            </a:r>
            <a:br>
              <a:rPr lang="en-US" sz="20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20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70043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21443" y="347484"/>
            <a:ext cx="3964482" cy="14157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Large Language Model</a:t>
            </a:r>
          </a:p>
          <a:p>
            <a:pPr lvl="0">
              <a:defRPr/>
            </a:pP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lvl="0">
              <a:defRPr/>
            </a:pPr>
            <a:r>
              <a:rPr lang="en-US" sz="3200" b="1" dirty="0">
                <a:solidFill>
                  <a:schemeClr val="bg1"/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 General AI Tools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1D2309-AE73-CCE1-203E-7426090BBA3F}"/>
              </a:ext>
            </a:extLst>
          </p:cNvPr>
          <p:cNvSpPr txBox="1"/>
          <p:nvPr/>
        </p:nvSpPr>
        <p:spPr>
          <a:xfrm>
            <a:off x="-84025" y="6396335"/>
            <a:ext cx="3135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EAD657"/>
                </a:solidFill>
                <a:latin typeface="Segoe UI Light" panose="020B0502040204020203" pitchFamily="34" charset="0"/>
              </a:rPr>
              <a:t>General Purpose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17" y="4825835"/>
            <a:ext cx="310923" cy="32921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438FAFC-BB2B-449F-96DF-B08114E14902}"/>
              </a:ext>
            </a:extLst>
          </p:cNvPr>
          <p:cNvSpPr/>
          <p:nvPr/>
        </p:nvSpPr>
        <p:spPr>
          <a:xfrm>
            <a:off x="4432393" y="4770816"/>
            <a:ext cx="725631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defRPr/>
            </a:pPr>
            <a:r>
              <a:rPr lang="en-US" sz="24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Bard (Gemini)</a:t>
            </a:r>
            <a:endParaRPr lang="en-US" sz="20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217" y="2950067"/>
            <a:ext cx="310923" cy="3292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057" y="3859046"/>
            <a:ext cx="310923" cy="3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94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053"/>
            <a:ext cx="12192000" cy="5724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625600" y="224617"/>
            <a:ext cx="9033164" cy="783418"/>
            <a:chOff x="354653" y="2819314"/>
            <a:chExt cx="5806745" cy="129926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3" y="4118580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81931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5277635" y="304697"/>
            <a:ext cx="2610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endParaRPr lang="en-US" sz="2400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32" y="1278000"/>
            <a:ext cx="11609297" cy="55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0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625600" y="224617"/>
            <a:ext cx="9033164" cy="783418"/>
            <a:chOff x="354653" y="2819314"/>
            <a:chExt cx="5806745" cy="129926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3" y="4118580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81931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887890" y="362465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defRPr/>
            </a:pPr>
            <a:r>
              <a:rPr lang="en-US" sz="28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Poe</a:t>
            </a:r>
            <a:r>
              <a:rPr lang="en-US" sz="28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                   </a:t>
            </a:r>
            <a:r>
              <a:rPr lang="en-US" sz="2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https://poe.com/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64" y="1381414"/>
            <a:ext cx="10969673" cy="49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99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625600" y="224617"/>
            <a:ext cx="9033164" cy="783418"/>
            <a:chOff x="354653" y="2819314"/>
            <a:chExt cx="5806745" cy="1299266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54653" y="4118580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81931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644073" y="376714"/>
            <a:ext cx="853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https://start.chatgot.io/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91" y="1177692"/>
            <a:ext cx="8931564" cy="54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55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sitting at a table&#10;&#10;Description automatically generated">
            <a:extLst>
              <a:ext uri="{FF2B5EF4-FFF2-40B4-BE49-F238E27FC236}">
                <a16:creationId xmlns:a16="http://schemas.microsoft.com/office/drawing/2014/main" id="{0965020D-4A85-4190-9D06-B1E4D308BB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345" y="1482913"/>
            <a:ext cx="2674084" cy="4724400"/>
          </a:xfrm>
          <a:custGeom>
            <a:avLst/>
            <a:gdLst>
              <a:gd name="connsiteX0" fmla="*/ 19050 w 3448050"/>
              <a:gd name="connsiteY0" fmla="*/ 0 h 6858000"/>
              <a:gd name="connsiteX1" fmla="*/ 3448050 w 3448050"/>
              <a:gd name="connsiteY1" fmla="*/ 3429000 h 6858000"/>
              <a:gd name="connsiteX2" fmla="*/ 19050 w 3448050"/>
              <a:gd name="connsiteY2" fmla="*/ 6858000 h 6858000"/>
              <a:gd name="connsiteX3" fmla="*/ 0 w 3448050"/>
              <a:gd name="connsiteY3" fmla="*/ 6838950 h 6858000"/>
              <a:gd name="connsiteX4" fmla="*/ 19050 w 3448050"/>
              <a:gd name="connsiteY4" fmla="*/ 6838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6858000">
                <a:moveTo>
                  <a:pt x="19050" y="0"/>
                </a:moveTo>
                <a:lnTo>
                  <a:pt x="3448050" y="3429000"/>
                </a:lnTo>
                <a:lnTo>
                  <a:pt x="19050" y="6858000"/>
                </a:lnTo>
                <a:lnTo>
                  <a:pt x="0" y="6838950"/>
                </a:lnTo>
                <a:lnTo>
                  <a:pt x="19050" y="683895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2975429" y="1688253"/>
            <a:ext cx="896654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بخش دوم:</a:t>
            </a:r>
          </a:p>
          <a:p>
            <a:pPr algn="ctr">
              <a:defRPr/>
            </a:pPr>
            <a:endParaRPr lang="fa-IR" sz="32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  <a:p>
            <a:pPr algn="ctr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 کاربردهای هوش مصنوعی در تولید محتوای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01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3100718" y="1544848"/>
            <a:ext cx="8250771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ارائه دهندگان:</a:t>
            </a:r>
          </a:p>
          <a:p>
            <a:pPr lvl="0" algn="just" rtl="1">
              <a:defRPr/>
            </a:pPr>
            <a:endParaRPr lang="fa-IR" sz="3200" b="1" dirty="0"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  <a:p>
            <a:pPr lvl="0" algn="just" rtl="1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مهندس مهدی سربازی </a:t>
            </a:r>
          </a:p>
          <a:p>
            <a:pPr marL="457200" lvl="0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کارشناسی ارشد فناوری اطلاعات </a:t>
            </a:r>
          </a:p>
          <a:p>
            <a:pPr marL="457200" lvl="0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کارشناس فناوری اطلاعات دانشگاه کردستان</a:t>
            </a:r>
          </a:p>
          <a:p>
            <a:pPr lvl="0" algn="just" rtl="1">
              <a:defRPr/>
            </a:pPr>
            <a:endParaRPr lang="fa-IR" sz="3200" b="1" dirty="0"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  <a:p>
            <a:pPr lvl="0" algn="just" rtl="1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مهندس محمد ساروقی </a:t>
            </a:r>
          </a:p>
          <a:p>
            <a:pPr marL="457200" lvl="0" indent="-457200" algn="just" rtl="1">
              <a:buFont typeface="Arial" panose="020B0604020202020204" pitchFamily="34" charset="0"/>
              <a:buChar char="•"/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دانشجو دکتری مهندسی برق دانشگاه کردستان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837103"/>
            <a:ext cx="3705325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84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A0DA6DD1-F3EF-4346-8068-E39DE55FEA65}"/>
              </a:ext>
            </a:extLst>
          </p:cNvPr>
          <p:cNvSpPr/>
          <p:nvPr/>
        </p:nvSpPr>
        <p:spPr>
          <a:xfrm>
            <a:off x="3535610" y="1652476"/>
            <a:ext cx="8167687" cy="43704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sz="2000" b="1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Paragraph: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Paragraph Generator </a:t>
            </a:r>
            <a:endParaRPr lang="fa-IR" sz="20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Paragraph Rewriter (Paraphrasing) 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Paragraph Expander (Content Continue)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Grammar Corrector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Paragraph Summarizer</a:t>
            </a:r>
          </a:p>
          <a:p>
            <a:pPr marL="742950" lvl="1" indent="-28575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Text Shorter</a:t>
            </a:r>
          </a:p>
          <a:p>
            <a:pPr marL="742950" lvl="1" indent="-285750" algn="just">
              <a:buFont typeface="Wingdings" panose="05000000000000000000" pitchFamily="2" charset="2"/>
              <a:buChar char="Ø"/>
              <a:defRPr/>
            </a:pPr>
            <a:endParaRPr lang="en-US" sz="1400" dirty="0">
              <a:solidFill>
                <a:srgbClr val="083D6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Freeform 659">
            <a:extLst>
              <a:ext uri="{FF2B5EF4-FFF2-40B4-BE49-F238E27FC236}">
                <a16:creationId xmlns:a16="http://schemas.microsoft.com/office/drawing/2014/main" id="{62AD7097-DE2C-46E0-A792-E31DCA3540A2}"/>
              </a:ext>
            </a:extLst>
          </p:cNvPr>
          <p:cNvSpPr>
            <a:spLocks/>
          </p:cNvSpPr>
          <p:nvPr/>
        </p:nvSpPr>
        <p:spPr bwMode="auto">
          <a:xfrm flipH="1">
            <a:off x="3248500" y="2612828"/>
            <a:ext cx="263524" cy="246221"/>
          </a:xfrm>
          <a:custGeom>
            <a:avLst/>
            <a:gdLst>
              <a:gd name="T0" fmla="*/ 40 w 80"/>
              <a:gd name="T1" fmla="*/ 80 h 80"/>
              <a:gd name="T2" fmla="*/ 0 w 80"/>
              <a:gd name="T3" fmla="*/ 40 h 80"/>
              <a:gd name="T4" fmla="*/ 40 w 80"/>
              <a:gd name="T5" fmla="*/ 0 h 80"/>
              <a:gd name="T6" fmla="*/ 80 w 80"/>
              <a:gd name="T7" fmla="*/ 40 h 80"/>
              <a:gd name="T8" fmla="*/ 79 w 80"/>
              <a:gd name="T9" fmla="*/ 47 h 80"/>
              <a:gd name="T10" fmla="*/ 77 w 80"/>
              <a:gd name="T11" fmla="*/ 48 h 80"/>
              <a:gd name="T12" fmla="*/ 76 w 80"/>
              <a:gd name="T13" fmla="*/ 46 h 80"/>
              <a:gd name="T14" fmla="*/ 76 w 80"/>
              <a:gd name="T15" fmla="*/ 40 h 80"/>
              <a:gd name="T16" fmla="*/ 40 w 80"/>
              <a:gd name="T17" fmla="*/ 4 h 80"/>
              <a:gd name="T18" fmla="*/ 4 w 80"/>
              <a:gd name="T19" fmla="*/ 40 h 80"/>
              <a:gd name="T20" fmla="*/ 40 w 80"/>
              <a:gd name="T21" fmla="*/ 76 h 80"/>
              <a:gd name="T22" fmla="*/ 46 w 80"/>
              <a:gd name="T23" fmla="*/ 76 h 80"/>
              <a:gd name="T24" fmla="*/ 48 w 80"/>
              <a:gd name="T25" fmla="*/ 77 h 80"/>
              <a:gd name="T26" fmla="*/ 46 w 80"/>
              <a:gd name="T27" fmla="*/ 79 h 80"/>
              <a:gd name="T28" fmla="*/ 40 w 80"/>
              <a:gd name="T29" fmla="*/ 8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80">
                <a:moveTo>
                  <a:pt x="40" y="80"/>
                </a:moveTo>
                <a:cubicBezTo>
                  <a:pt x="18" y="80"/>
                  <a:pt x="0" y="62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62" y="0"/>
                  <a:pt x="80" y="18"/>
                  <a:pt x="80" y="40"/>
                </a:cubicBezTo>
                <a:cubicBezTo>
                  <a:pt x="80" y="42"/>
                  <a:pt x="80" y="44"/>
                  <a:pt x="79" y="47"/>
                </a:cubicBezTo>
                <a:cubicBezTo>
                  <a:pt x="79" y="48"/>
                  <a:pt x="78" y="48"/>
                  <a:pt x="77" y="48"/>
                </a:cubicBezTo>
                <a:cubicBezTo>
                  <a:pt x="76" y="48"/>
                  <a:pt x="75" y="47"/>
                  <a:pt x="76" y="46"/>
                </a:cubicBezTo>
                <a:cubicBezTo>
                  <a:pt x="76" y="44"/>
                  <a:pt x="76" y="42"/>
                  <a:pt x="76" y="40"/>
                </a:cubicBezTo>
                <a:cubicBezTo>
                  <a:pt x="76" y="20"/>
                  <a:pt x="60" y="4"/>
                  <a:pt x="40" y="4"/>
                </a:cubicBezTo>
                <a:cubicBezTo>
                  <a:pt x="20" y="4"/>
                  <a:pt x="4" y="20"/>
                  <a:pt x="4" y="40"/>
                </a:cubicBezTo>
                <a:cubicBezTo>
                  <a:pt x="4" y="60"/>
                  <a:pt x="20" y="76"/>
                  <a:pt x="40" y="76"/>
                </a:cubicBezTo>
                <a:cubicBezTo>
                  <a:pt x="42" y="76"/>
                  <a:pt x="44" y="76"/>
                  <a:pt x="46" y="76"/>
                </a:cubicBezTo>
                <a:cubicBezTo>
                  <a:pt x="47" y="75"/>
                  <a:pt x="48" y="76"/>
                  <a:pt x="48" y="77"/>
                </a:cubicBezTo>
                <a:cubicBezTo>
                  <a:pt x="48" y="78"/>
                  <a:pt x="48" y="79"/>
                  <a:pt x="46" y="79"/>
                </a:cubicBezTo>
                <a:cubicBezTo>
                  <a:pt x="44" y="80"/>
                  <a:pt x="42" y="80"/>
                  <a:pt x="40" y="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sp>
        <p:nvSpPr>
          <p:cNvPr id="44" name="Freeform 660">
            <a:extLst>
              <a:ext uri="{FF2B5EF4-FFF2-40B4-BE49-F238E27FC236}">
                <a16:creationId xmlns:a16="http://schemas.microsoft.com/office/drawing/2014/main" id="{B7CD84B6-C68A-47BC-883C-AF4A6FBA96BA}"/>
              </a:ext>
            </a:extLst>
          </p:cNvPr>
          <p:cNvSpPr>
            <a:spLocks/>
          </p:cNvSpPr>
          <p:nvPr/>
        </p:nvSpPr>
        <p:spPr bwMode="auto">
          <a:xfrm flipH="1">
            <a:off x="3302353" y="2662071"/>
            <a:ext cx="157557" cy="147733"/>
          </a:xfrm>
          <a:custGeom>
            <a:avLst/>
            <a:gdLst>
              <a:gd name="T0" fmla="*/ 24 w 48"/>
              <a:gd name="T1" fmla="*/ 48 h 48"/>
              <a:gd name="T2" fmla="*/ 0 w 48"/>
              <a:gd name="T3" fmla="*/ 24 h 48"/>
              <a:gd name="T4" fmla="*/ 24 w 48"/>
              <a:gd name="T5" fmla="*/ 0 h 48"/>
              <a:gd name="T6" fmla="*/ 48 w 48"/>
              <a:gd name="T7" fmla="*/ 24 h 48"/>
              <a:gd name="T8" fmla="*/ 46 w 48"/>
              <a:gd name="T9" fmla="*/ 26 h 48"/>
              <a:gd name="T10" fmla="*/ 44 w 48"/>
              <a:gd name="T11" fmla="*/ 24 h 48"/>
              <a:gd name="T12" fmla="*/ 24 w 48"/>
              <a:gd name="T13" fmla="*/ 4 h 48"/>
              <a:gd name="T14" fmla="*/ 4 w 48"/>
              <a:gd name="T15" fmla="*/ 24 h 48"/>
              <a:gd name="T16" fmla="*/ 24 w 48"/>
              <a:gd name="T17" fmla="*/ 44 h 48"/>
              <a:gd name="T18" fmla="*/ 26 w 48"/>
              <a:gd name="T19" fmla="*/ 46 h 48"/>
              <a:gd name="T20" fmla="*/ 24 w 48"/>
              <a:gd name="T21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8" h="48"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25"/>
                  <a:pt x="47" y="26"/>
                  <a:pt x="46" y="26"/>
                </a:cubicBezTo>
                <a:cubicBezTo>
                  <a:pt x="45" y="26"/>
                  <a:pt x="44" y="25"/>
                  <a:pt x="44" y="24"/>
                </a:cubicBezTo>
                <a:cubicBezTo>
                  <a:pt x="44" y="13"/>
                  <a:pt x="35" y="4"/>
                  <a:pt x="24" y="4"/>
                </a:cubicBezTo>
                <a:cubicBezTo>
                  <a:pt x="13" y="4"/>
                  <a:pt x="4" y="13"/>
                  <a:pt x="4" y="24"/>
                </a:cubicBezTo>
                <a:cubicBezTo>
                  <a:pt x="4" y="35"/>
                  <a:pt x="13" y="44"/>
                  <a:pt x="24" y="44"/>
                </a:cubicBezTo>
                <a:cubicBezTo>
                  <a:pt x="25" y="44"/>
                  <a:pt x="26" y="45"/>
                  <a:pt x="26" y="46"/>
                </a:cubicBezTo>
                <a:cubicBezTo>
                  <a:pt x="26" y="47"/>
                  <a:pt x="25" y="48"/>
                  <a:pt x="24" y="4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d-ID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25C11E2-45A4-473A-AA8E-8108D07C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200875" y="2721921"/>
            <a:ext cx="189007" cy="216483"/>
          </a:xfrm>
          <a:prstGeom prst="rect">
            <a:avLst/>
          </a:prstGeom>
        </p:spPr>
      </p:pic>
      <p:pic>
        <p:nvPicPr>
          <p:cNvPr id="28" name="Picture 27" descr="A person sitting at a table&#10;&#10;Description automatically generated">
            <a:extLst>
              <a:ext uri="{FF2B5EF4-FFF2-40B4-BE49-F238E27FC236}">
                <a16:creationId xmlns:a16="http://schemas.microsoft.com/office/drawing/2014/main" id="{0965020D-4A85-4190-9D06-B1E4D308BB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345" y="1482913"/>
            <a:ext cx="2674084" cy="4724400"/>
          </a:xfrm>
          <a:custGeom>
            <a:avLst/>
            <a:gdLst>
              <a:gd name="connsiteX0" fmla="*/ 19050 w 3448050"/>
              <a:gd name="connsiteY0" fmla="*/ 0 h 6858000"/>
              <a:gd name="connsiteX1" fmla="*/ 3448050 w 3448050"/>
              <a:gd name="connsiteY1" fmla="*/ 3429000 h 6858000"/>
              <a:gd name="connsiteX2" fmla="*/ 19050 w 3448050"/>
              <a:gd name="connsiteY2" fmla="*/ 6858000 h 6858000"/>
              <a:gd name="connsiteX3" fmla="*/ 0 w 3448050"/>
              <a:gd name="connsiteY3" fmla="*/ 6838950 h 6858000"/>
              <a:gd name="connsiteX4" fmla="*/ 19050 w 3448050"/>
              <a:gd name="connsiteY4" fmla="*/ 6838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6858000">
                <a:moveTo>
                  <a:pt x="19050" y="0"/>
                </a:moveTo>
                <a:lnTo>
                  <a:pt x="3448050" y="3429000"/>
                </a:lnTo>
                <a:lnTo>
                  <a:pt x="19050" y="6858000"/>
                </a:lnTo>
                <a:lnTo>
                  <a:pt x="0" y="6838950"/>
                </a:lnTo>
                <a:lnTo>
                  <a:pt x="19050" y="6838950"/>
                </a:lnTo>
                <a:close/>
              </a:path>
            </a:pathLst>
          </a:cu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984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کاربردهای ابزارهای مبتنی بر هوش‌مصنوعی در نوشتار متون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2F1D5-B9B8-40BF-88DF-2EF7B54A057E}"/>
              </a:ext>
            </a:extLst>
          </p:cNvPr>
          <p:cNvSpPr/>
          <p:nvPr/>
        </p:nvSpPr>
        <p:spPr>
          <a:xfrm>
            <a:off x="301345" y="1433667"/>
            <a:ext cx="2552925" cy="4724401"/>
          </a:xfrm>
          <a:custGeom>
            <a:avLst/>
            <a:gdLst>
              <a:gd name="connsiteX0" fmla="*/ 19050 w 3448050"/>
              <a:gd name="connsiteY0" fmla="*/ 0 h 6858000"/>
              <a:gd name="connsiteX1" fmla="*/ 3448050 w 3448050"/>
              <a:gd name="connsiteY1" fmla="*/ 3429000 h 6858000"/>
              <a:gd name="connsiteX2" fmla="*/ 19050 w 3448050"/>
              <a:gd name="connsiteY2" fmla="*/ 6858000 h 6858000"/>
              <a:gd name="connsiteX3" fmla="*/ 0 w 3448050"/>
              <a:gd name="connsiteY3" fmla="*/ 6838950 h 6858000"/>
              <a:gd name="connsiteX4" fmla="*/ 19050 w 3448050"/>
              <a:gd name="connsiteY4" fmla="*/ 6838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6858000">
                <a:moveTo>
                  <a:pt x="19050" y="0"/>
                </a:moveTo>
                <a:lnTo>
                  <a:pt x="3448050" y="3429000"/>
                </a:lnTo>
                <a:lnTo>
                  <a:pt x="19050" y="6858000"/>
                </a:lnTo>
                <a:lnTo>
                  <a:pt x="0" y="6838950"/>
                </a:lnTo>
                <a:lnTo>
                  <a:pt x="19050" y="6838950"/>
                </a:lnTo>
                <a:close/>
              </a:path>
            </a:pathLst>
          </a:custGeom>
          <a:solidFill>
            <a:srgbClr val="67686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2B9FA8C-C21F-45ED-88BD-499DEAA8D2A0}"/>
              </a:ext>
            </a:extLst>
          </p:cNvPr>
          <p:cNvSpPr/>
          <p:nvPr/>
        </p:nvSpPr>
        <p:spPr>
          <a:xfrm>
            <a:off x="326421" y="1491098"/>
            <a:ext cx="2552925" cy="4724401"/>
          </a:xfrm>
          <a:custGeom>
            <a:avLst/>
            <a:gdLst>
              <a:gd name="connsiteX0" fmla="*/ 19050 w 3448050"/>
              <a:gd name="connsiteY0" fmla="*/ 0 h 6858000"/>
              <a:gd name="connsiteX1" fmla="*/ 3448050 w 3448050"/>
              <a:gd name="connsiteY1" fmla="*/ 3429000 h 6858000"/>
              <a:gd name="connsiteX2" fmla="*/ 19050 w 3448050"/>
              <a:gd name="connsiteY2" fmla="*/ 6858000 h 6858000"/>
              <a:gd name="connsiteX3" fmla="*/ 0 w 3448050"/>
              <a:gd name="connsiteY3" fmla="*/ 6838950 h 6858000"/>
              <a:gd name="connsiteX4" fmla="*/ 19050 w 3448050"/>
              <a:gd name="connsiteY4" fmla="*/ 6838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6858000">
                <a:moveTo>
                  <a:pt x="19050" y="0"/>
                </a:moveTo>
                <a:lnTo>
                  <a:pt x="3448050" y="3429000"/>
                </a:lnTo>
                <a:lnTo>
                  <a:pt x="19050" y="6858000"/>
                </a:lnTo>
                <a:lnTo>
                  <a:pt x="0" y="6838950"/>
                </a:lnTo>
                <a:lnTo>
                  <a:pt x="19050" y="6838950"/>
                </a:lnTo>
                <a:close/>
              </a:path>
            </a:pathLst>
          </a:custGeom>
          <a:solidFill>
            <a:srgbClr val="67686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9A95ACF-8FDA-4F06-95ED-0AEA9ACA0715}"/>
              </a:ext>
            </a:extLst>
          </p:cNvPr>
          <p:cNvSpPr/>
          <p:nvPr/>
        </p:nvSpPr>
        <p:spPr>
          <a:xfrm>
            <a:off x="630562" y="1484510"/>
            <a:ext cx="2552925" cy="4724401"/>
          </a:xfrm>
          <a:custGeom>
            <a:avLst/>
            <a:gdLst>
              <a:gd name="connsiteX0" fmla="*/ 19050 w 3448050"/>
              <a:gd name="connsiteY0" fmla="*/ 0 h 6858000"/>
              <a:gd name="connsiteX1" fmla="*/ 3448050 w 3448050"/>
              <a:gd name="connsiteY1" fmla="*/ 3429000 h 6858000"/>
              <a:gd name="connsiteX2" fmla="*/ 19050 w 3448050"/>
              <a:gd name="connsiteY2" fmla="*/ 6858000 h 6858000"/>
              <a:gd name="connsiteX3" fmla="*/ 0 w 3448050"/>
              <a:gd name="connsiteY3" fmla="*/ 6838950 h 6858000"/>
              <a:gd name="connsiteX4" fmla="*/ 19050 w 3448050"/>
              <a:gd name="connsiteY4" fmla="*/ 6838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050" h="6858000">
                <a:moveTo>
                  <a:pt x="19050" y="0"/>
                </a:moveTo>
                <a:lnTo>
                  <a:pt x="3448050" y="3429000"/>
                </a:lnTo>
                <a:lnTo>
                  <a:pt x="19050" y="6858000"/>
                </a:lnTo>
                <a:lnTo>
                  <a:pt x="0" y="6838950"/>
                </a:lnTo>
                <a:lnTo>
                  <a:pt x="19050" y="6838950"/>
                </a:lnTo>
                <a:close/>
              </a:path>
            </a:pathLst>
          </a:custGeom>
          <a:solidFill>
            <a:srgbClr val="67686B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308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67C639-4FA2-D03A-DA49-98F676D05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639"/>
            <a:ext cx="12192000" cy="50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7F900-FDE6-9CF8-439E-F287E5E0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259"/>
            <a:ext cx="12159774" cy="52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47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E3ABF-AE42-D434-F5B9-A5DDD1EC1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8639"/>
            <a:ext cx="12192000" cy="509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5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DAB6F9-71E7-7C7E-58A5-6525FA4A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6050"/>
            <a:ext cx="12159774" cy="49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29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A0EB8E-778F-45DF-D584-A6051D9CB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6" y="1156531"/>
            <a:ext cx="12127548" cy="533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7D400E-5A82-8052-0768-240ACCD9A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375422"/>
            <a:ext cx="12052198" cy="517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3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FF5569-F82A-1D17-833C-44156FA04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375423"/>
            <a:ext cx="11806518" cy="51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39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23A13E-E8BF-1CC6-0A65-01417510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2" y="1261258"/>
            <a:ext cx="11819965" cy="52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14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F2BD2B-42FA-11F7-138D-5FC463F29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" y="1448639"/>
            <a:ext cx="11846859" cy="52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09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338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3942151" y="1000688"/>
            <a:ext cx="767493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>
              <a:defRPr/>
            </a:pPr>
            <a:r>
              <a:rPr lang="fa-IR" sz="3200" b="1" dirty="0"/>
              <a:t>هوش مصنوعی چیست؟(از زبان خود هوش مصنوعی)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9004" y="2114582"/>
            <a:ext cx="3376245" cy="34500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40420F-FB1B-9615-BB4A-E2E535000E94}"/>
              </a:ext>
            </a:extLst>
          </p:cNvPr>
          <p:cNvSpPr txBox="1"/>
          <p:nvPr/>
        </p:nvSpPr>
        <p:spPr>
          <a:xfrm>
            <a:off x="3769928" y="1837102"/>
            <a:ext cx="848350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a-IR" sz="2000" dirty="0"/>
          </a:p>
          <a:p>
            <a:pPr algn="just" rtl="1"/>
            <a:r>
              <a:rPr lang="fa-IR" sz="2000" dirty="0">
                <a:cs typeface="B Zar" panose="00000400000000000000" pitchFamily="2" charset="-78"/>
              </a:rPr>
              <a:t>هوش مصنوعی </a:t>
            </a:r>
            <a:r>
              <a:rPr lang="en-US" sz="2000" dirty="0">
                <a:cs typeface="B Zar" panose="00000400000000000000" pitchFamily="2" charset="-78"/>
              </a:rPr>
              <a:t>Artificial Intelligence</a:t>
            </a:r>
            <a:r>
              <a:rPr lang="fa-IR" sz="2000" dirty="0">
                <a:cs typeface="B Zar" panose="00000400000000000000" pitchFamily="2" charset="-78"/>
              </a:rPr>
              <a:t> </a:t>
            </a:r>
            <a:r>
              <a:rPr lang="en-US" sz="2000" dirty="0">
                <a:cs typeface="B Zar" panose="00000400000000000000" pitchFamily="2" charset="-78"/>
              </a:rPr>
              <a:t> </a:t>
            </a:r>
            <a:r>
              <a:rPr lang="fa-IR" sz="2000" dirty="0">
                <a:cs typeface="B Zar" panose="00000400000000000000" pitchFamily="2" charset="-78"/>
              </a:rPr>
              <a:t>به طور کلی به استفاده از روش‌ها و فناوری‌های محاسباتی برای ساخت و تقویت سیستم‌ها و برنامه‌های کامپیوتری اشاره دارد که قادر به انجام وظایفی هستند که نیازمند </a:t>
            </a:r>
            <a:r>
              <a:rPr lang="fa-IR" sz="2000" dirty="0">
                <a:highlight>
                  <a:srgbClr val="00FF00"/>
                </a:highlight>
                <a:cs typeface="B Zar" panose="00000400000000000000" pitchFamily="2" charset="-78"/>
              </a:rPr>
              <a:t>"هوش" </a:t>
            </a:r>
            <a:r>
              <a:rPr lang="fa-IR" sz="2000" dirty="0">
                <a:cs typeface="B Zar" panose="00000400000000000000" pitchFamily="2" charset="-78"/>
              </a:rPr>
              <a:t>مشابه انسانی هستند. بنابراین، هوش مصنوعی به دنبال ساختن کامپیوترها و سیستم‌هایی است که قادر به انجام فعالیت‌هایی هستند که در آن‌ها نیاز به فکر، استنتاج، یادگیری، تفکر و تصمیم‌گیری وجود دارد.</a:t>
            </a:r>
          </a:p>
          <a:p>
            <a:pPr algn="just" rtl="1"/>
            <a:r>
              <a:rPr lang="fa-IR" sz="2000" dirty="0">
                <a:cs typeface="B Zar" panose="00000400000000000000" pitchFamily="2" charset="-78"/>
              </a:rPr>
              <a:t>یکی از هدف‌های اصلی هوش مصنوعی، </a:t>
            </a:r>
            <a:r>
              <a:rPr lang="fa-IR" sz="2000" dirty="0">
                <a:highlight>
                  <a:srgbClr val="00FF00"/>
                </a:highlight>
                <a:cs typeface="B Zar" panose="00000400000000000000" pitchFamily="2" charset="-78"/>
              </a:rPr>
              <a:t>تقلید و شبیه‌سازی قابلیت‌های هوشمندانه انسانی </a:t>
            </a:r>
            <a:r>
              <a:rPr lang="fa-IR" sz="2000" dirty="0">
                <a:cs typeface="B Zar" panose="00000400000000000000" pitchFamily="2" charset="-78"/>
              </a:rPr>
              <a:t>است. این شامل تحلیل داده‌ها، تشخیص الگوها، یادگیری ماشینی، تفکر استدلالی و تصمیم‌گیری است. هوش مصنوعی در بسیاری از زمینه‌ها از جمله رباتیک، پردازش زبان طبیعی، بینایی ماشین، پردازش سیگنال، تحلیل داده‌ها و سیستم‌های توصیه‌گر استفاده می‌شود.</a:t>
            </a:r>
          </a:p>
          <a:p>
            <a:pPr algn="just" rtl="1"/>
            <a:r>
              <a:rPr lang="fa-IR" sz="2000" dirty="0">
                <a:cs typeface="B Zar" panose="00000400000000000000" pitchFamily="2" charset="-78"/>
              </a:rPr>
              <a:t>به طور خلاصه، </a:t>
            </a:r>
            <a:r>
              <a:rPr lang="fa-IR" sz="2000" dirty="0">
                <a:highlight>
                  <a:srgbClr val="00FF00"/>
                </a:highlight>
                <a:cs typeface="B Zar" panose="00000400000000000000" pitchFamily="2" charset="-78"/>
              </a:rPr>
              <a:t>هوش مصنوعی برای ایجاد سیستم‌ها و برنامه‌های کامپیوتری </a:t>
            </a:r>
            <a:r>
              <a:rPr lang="fa-IR" sz="2000" dirty="0">
                <a:cs typeface="B Zar" panose="00000400000000000000" pitchFamily="2" charset="-78"/>
              </a:rPr>
              <a:t>با قابلیت‌های هوشمندانه بر پایه الگوریتم‌ها و روش‌های ریاضی و آماری بکار می‌رود. این سیستم‌ها درک مفاهیم پیچیده را از طریق تحلیل داده‌ها و یادگیری انجام می‌دهند و برای حل مسائل مختلف و انجام وظایفی که قبلاً نیازمند "هوش" انسانی بوده‌اند، به کار می‌روند.</a:t>
            </a:r>
          </a:p>
        </p:txBody>
      </p:sp>
    </p:spTree>
    <p:extLst>
      <p:ext uri="{BB962C8B-B14F-4D97-AF65-F5344CB8AC3E}">
        <p14:creationId xmlns:p14="http://schemas.microsoft.com/office/powerpoint/2010/main" val="3066228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8CEE60-794A-9751-6B70-190FA124D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1261257"/>
            <a:ext cx="11739282" cy="52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45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fa-IR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ابزارهای کاربردی هوش‌مصنوعی در تحقیقات آکادمیک</a:t>
            </a:r>
            <a:endParaRPr lang="en-US" sz="2400" b="1" dirty="0"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707662-31CD-0D14-748B-611AD21B8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1448639"/>
            <a:ext cx="12052198" cy="50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556087" y="609131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ChatGPT API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4D054E-7598-4B32-F890-88119F1B3282}"/>
              </a:ext>
            </a:extLst>
          </p:cNvPr>
          <p:cNvSpPr/>
          <p:nvPr/>
        </p:nvSpPr>
        <p:spPr>
          <a:xfrm>
            <a:off x="2107853" y="1907144"/>
            <a:ext cx="8966547" cy="327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 rtl="1">
              <a:lnSpc>
                <a:spcPct val="150000"/>
              </a:lnSpc>
              <a:defRPr/>
            </a:pP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ChatGPT API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یک رابط ارائه شده توسط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OpenAI</a:t>
            </a: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است که به توسعه دهندگان اجازه می دهد تا مدل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ChatGPT</a:t>
            </a: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را در برنامه ها، نرم افزارها یا پلتفرم های خود ادغام کنند. این برنامه توسعه دهندگان را قادر می سازد تا با مدل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ChatGPT</a:t>
            </a: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تماس های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API</a:t>
            </a: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برقرار کنند و در ازای آن یک پاسخ تولید شده توسط مدل دریافت کنند. با استفاده از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ChatGPT API</a:t>
            </a:r>
            <a:r>
              <a:rPr lang="en-US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، 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توسعه‌دهندگان می‌توانند از قابلیت‌های گفتگوی </a:t>
            </a:r>
            <a:r>
              <a:rPr lang="en-US" sz="20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ChatGPT</a:t>
            </a:r>
            <a:r>
              <a:rPr lang="fa-IR" sz="2400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برای بهبود محصولات، خدمات یا برنامه‌های خود با ویژگی‌های پردازش و تولید زبان طبیعی استفاده کنند.</a:t>
            </a:r>
            <a:endParaRPr lang="en-US" sz="2400" dirty="0"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591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556087" y="609131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ChatGPT API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A01E5C-3ECB-5FF4-DC3D-2FF33D39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06" y="1436967"/>
            <a:ext cx="11604812" cy="50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7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1902692" y="150626"/>
            <a:ext cx="8523860" cy="1298013"/>
            <a:chOff x="371248" y="2399624"/>
            <a:chExt cx="5817951" cy="18934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293087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99049" y="239962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40D957D-8E68-4C50-B83C-23AAE54C3401}"/>
              </a:ext>
            </a:extLst>
          </p:cNvPr>
          <p:cNvSpPr/>
          <p:nvPr/>
        </p:nvSpPr>
        <p:spPr>
          <a:xfrm>
            <a:off x="1764145" y="369518"/>
            <a:ext cx="89665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sz="24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ChatGPT API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A68415-BDE3-4BDD-95CB-D3DA5068A65C}"/>
              </a:ext>
            </a:extLst>
          </p:cNvPr>
          <p:cNvSpPr/>
          <p:nvPr/>
        </p:nvSpPr>
        <p:spPr>
          <a:xfrm flipH="1" flipV="1">
            <a:off x="10522634" y="-1"/>
            <a:ext cx="1669365" cy="168825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1A40793-C62C-41B9-B839-57773372E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7BD3E2-7485-755D-CFA1-A472238AE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5" y="1448639"/>
            <a:ext cx="10005179" cy="49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18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80507"/>
            <a:ext cx="3388659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9C88E0-7004-C0B8-C872-0E22FA790910}"/>
              </a:ext>
            </a:extLst>
          </p:cNvPr>
          <p:cNvSpPr/>
          <p:nvPr/>
        </p:nvSpPr>
        <p:spPr>
          <a:xfrm>
            <a:off x="5393891" y="2728849"/>
            <a:ext cx="3931888" cy="9310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400" b="1" dirty="0">
                <a:cs typeface="B Nazanin" panose="00000400000000000000" pitchFamily="2" charset="-78"/>
              </a:rPr>
              <a:t>با تشکر ازتوجه شما</a:t>
            </a:r>
          </a:p>
        </p:txBody>
      </p:sp>
    </p:spTree>
    <p:extLst>
      <p:ext uri="{BB962C8B-B14F-4D97-AF65-F5344CB8AC3E}">
        <p14:creationId xmlns:p14="http://schemas.microsoft.com/office/powerpoint/2010/main" val="226873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4034641" y="1570198"/>
            <a:ext cx="7316848" cy="2954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یک سوال؟</a:t>
            </a:r>
          </a:p>
          <a:p>
            <a:pPr lvl="0" algn="just" rtl="1">
              <a:defRPr/>
            </a:pPr>
            <a:b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</a:b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"</a:t>
            </a:r>
            <a:r>
              <a:rPr lang="fa-IR" sz="3200" b="1" dirty="0">
                <a:highlight>
                  <a:srgbClr val="00FF00"/>
                </a:highlight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هوش مصنوعی برای ایجاد سیستم‌ها و برنامه‌های کامپیوتری</a:t>
            </a: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" مگر ما قبل از هوش مصنوعی نیز برای کامپیوترها برنامه‌نویسی انجام نمی‌دادیم این که همان کار قبلی شد؟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837103"/>
            <a:ext cx="3705325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8760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1446594" y="265506"/>
            <a:ext cx="891088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 algn="just" rtl="1"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تفاوت هوش مصنوعی با برنامه‌نویسی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 </a:t>
            </a: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B Zar" panose="00000400000000000000" pitchFamily="2" charset="-78"/>
              </a:rPr>
              <a:t>معمول</a:t>
            </a:r>
            <a:endParaRPr lang="en-US" sz="3200" b="1" dirty="0">
              <a:latin typeface="Segoe UI" panose="020B0502040204020203" pitchFamily="34" charset="0"/>
              <a:ea typeface="Open Sans" panose="020B0606030504020204" pitchFamily="34" charset="0"/>
              <a:cs typeface="B Zar" panose="00000400000000000000" pitchFamily="2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837103"/>
            <a:ext cx="3657600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641EDB-FBBB-F97C-9072-9745BF921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90" y="1036916"/>
            <a:ext cx="6723769" cy="526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5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3971895" y="520661"/>
            <a:ext cx="6775881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fa-IR" sz="3200" b="1" dirty="0"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انقلاب هوش‌مصنوعی در یادگیری عمیق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2205754"/>
            <a:ext cx="3864359" cy="384822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0CC8480-268F-662B-EF08-72B473E32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736" y="1586753"/>
            <a:ext cx="7008581" cy="44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4101251" y="250150"/>
            <a:ext cx="640973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تفاوت یادگیری ماشین و یادگیری عمیق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164" y="1942142"/>
            <a:ext cx="3671047" cy="40040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4880A-7439-17BF-4B6E-ADA6C42825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58" y="1638202"/>
            <a:ext cx="7921423" cy="37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9FED9EE-F667-4266-A337-2B0070518117}"/>
              </a:ext>
            </a:extLst>
          </p:cNvPr>
          <p:cNvSpPr/>
          <p:nvPr/>
        </p:nvSpPr>
        <p:spPr>
          <a:xfrm>
            <a:off x="5902036" y="2021088"/>
            <a:ext cx="60131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6166FEC-C6D7-4DA9-801A-B0E4FFFF5D69}"/>
              </a:ext>
            </a:extLst>
          </p:cNvPr>
          <p:cNvSpPr/>
          <p:nvPr/>
        </p:nvSpPr>
        <p:spPr>
          <a:xfrm flipH="1" flipV="1">
            <a:off x="10510981" y="-2"/>
            <a:ext cx="1681017" cy="1697683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rgbClr val="297FD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BFF496-4B5F-4640-A632-9C05DF169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74400" y="104726"/>
            <a:ext cx="1085374" cy="1051805"/>
          </a:xfrm>
          <a:prstGeom prst="rect">
            <a:avLst/>
          </a:prstGeom>
        </p:spPr>
      </p:pic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86952A1-048F-42C1-920D-FEE0BE1C3414}"/>
              </a:ext>
            </a:extLst>
          </p:cNvPr>
          <p:cNvSpPr/>
          <p:nvPr/>
        </p:nvSpPr>
        <p:spPr>
          <a:xfrm>
            <a:off x="0" y="3995408"/>
            <a:ext cx="3051629" cy="2932944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gradFill>
            <a:gsLst>
              <a:gs pos="100000">
                <a:schemeClr val="accent1"/>
              </a:gs>
              <a:gs pos="0">
                <a:schemeClr val="accent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Segoe UI Light" panose="020B0502040204020203" pitchFamily="34" charset="0"/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5CAEA82-B96B-4ED0-85EE-B25E646EA2DF}"/>
              </a:ext>
            </a:extLst>
          </p:cNvPr>
          <p:cNvSpPr/>
          <p:nvPr/>
        </p:nvSpPr>
        <p:spPr>
          <a:xfrm flipV="1">
            <a:off x="0" y="-13461"/>
            <a:ext cx="4208690" cy="4410831"/>
          </a:xfrm>
          <a:custGeom>
            <a:avLst/>
            <a:gdLst>
              <a:gd name="connsiteX0" fmla="*/ 0 w 5025883"/>
              <a:gd name="connsiteY0" fmla="*/ 0 h 4830415"/>
              <a:gd name="connsiteX1" fmla="*/ 205386 w 5025883"/>
              <a:gd name="connsiteY1" fmla="*/ 15617 h 4830415"/>
              <a:gd name="connsiteX2" fmla="*/ 4992363 w 5025883"/>
              <a:gd name="connsiteY2" fmla="*/ 4566622 h 4830415"/>
              <a:gd name="connsiteX3" fmla="*/ 5025883 w 5025883"/>
              <a:gd name="connsiteY3" fmla="*/ 4830415 h 4830415"/>
              <a:gd name="connsiteX4" fmla="*/ 0 w 5025883"/>
              <a:gd name="connsiteY4" fmla="*/ 4830415 h 4830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5883" h="4830415">
                <a:moveTo>
                  <a:pt x="0" y="0"/>
                </a:moveTo>
                <a:lnTo>
                  <a:pt x="205386" y="15617"/>
                </a:lnTo>
                <a:cubicBezTo>
                  <a:pt x="2656744" y="264567"/>
                  <a:pt x="4623521" y="2152686"/>
                  <a:pt x="4992363" y="4566622"/>
                </a:cubicBezTo>
                <a:lnTo>
                  <a:pt x="5025883" y="4830415"/>
                </a:lnTo>
                <a:lnTo>
                  <a:pt x="0" y="483041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EC82EB-E43A-4D5C-97D2-65864E213C99}"/>
              </a:ext>
            </a:extLst>
          </p:cNvPr>
          <p:cNvSpPr/>
          <p:nvPr/>
        </p:nvSpPr>
        <p:spPr>
          <a:xfrm flipH="1">
            <a:off x="683206" y="2707448"/>
            <a:ext cx="2285465" cy="231579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143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CD4AB16-C9CD-41FD-BEC2-26B2FD3AE78A}"/>
              </a:ext>
            </a:extLst>
          </p:cNvPr>
          <p:cNvGrpSpPr/>
          <p:nvPr/>
        </p:nvGrpSpPr>
        <p:grpSpPr>
          <a:xfrm>
            <a:off x="1401505" y="3344489"/>
            <a:ext cx="848866" cy="1041713"/>
            <a:chOff x="1389358" y="2254445"/>
            <a:chExt cx="421487" cy="510468"/>
          </a:xfrm>
        </p:grpSpPr>
        <p:sp>
          <p:nvSpPr>
            <p:cNvPr id="60" name="Freeform 163">
              <a:extLst>
                <a:ext uri="{FF2B5EF4-FFF2-40B4-BE49-F238E27FC236}">
                  <a16:creationId xmlns:a16="http://schemas.microsoft.com/office/drawing/2014/main" id="{A72552FE-19E3-4F8C-BFAE-33B1B059F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4923" y="2420698"/>
              <a:ext cx="266942" cy="255235"/>
            </a:xfrm>
            <a:custGeom>
              <a:avLst/>
              <a:gdLst>
                <a:gd name="T0" fmla="*/ 57 w 114"/>
                <a:gd name="T1" fmla="*/ 0 h 109"/>
                <a:gd name="T2" fmla="*/ 71 w 114"/>
                <a:gd name="T3" fmla="*/ 42 h 109"/>
                <a:gd name="T4" fmla="*/ 114 w 114"/>
                <a:gd name="T5" fmla="*/ 42 h 109"/>
                <a:gd name="T6" fmla="*/ 81 w 114"/>
                <a:gd name="T7" fmla="*/ 66 h 109"/>
                <a:gd name="T8" fmla="*/ 95 w 114"/>
                <a:gd name="T9" fmla="*/ 109 h 109"/>
                <a:gd name="T10" fmla="*/ 57 w 114"/>
                <a:gd name="T11" fmla="*/ 85 h 109"/>
                <a:gd name="T12" fmla="*/ 19 w 114"/>
                <a:gd name="T13" fmla="*/ 109 h 109"/>
                <a:gd name="T14" fmla="*/ 33 w 114"/>
                <a:gd name="T15" fmla="*/ 66 h 109"/>
                <a:gd name="T16" fmla="*/ 0 w 114"/>
                <a:gd name="T17" fmla="*/ 42 h 109"/>
                <a:gd name="T18" fmla="*/ 43 w 114"/>
                <a:gd name="T19" fmla="*/ 42 h 109"/>
                <a:gd name="T20" fmla="*/ 57 w 114"/>
                <a:gd name="T21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109">
                  <a:moveTo>
                    <a:pt x="57" y="0"/>
                  </a:moveTo>
                  <a:lnTo>
                    <a:pt x="71" y="42"/>
                  </a:lnTo>
                  <a:lnTo>
                    <a:pt x="114" y="42"/>
                  </a:lnTo>
                  <a:lnTo>
                    <a:pt x="81" y="66"/>
                  </a:lnTo>
                  <a:lnTo>
                    <a:pt x="95" y="109"/>
                  </a:lnTo>
                  <a:lnTo>
                    <a:pt x="57" y="85"/>
                  </a:lnTo>
                  <a:lnTo>
                    <a:pt x="19" y="109"/>
                  </a:lnTo>
                  <a:lnTo>
                    <a:pt x="33" y="66"/>
                  </a:lnTo>
                  <a:lnTo>
                    <a:pt x="0" y="42"/>
                  </a:lnTo>
                  <a:lnTo>
                    <a:pt x="43" y="42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9050" cap="rnd">
              <a:solidFill>
                <a:schemeClr val="accent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1" name="Freeform 164">
              <a:extLst>
                <a:ext uri="{FF2B5EF4-FFF2-40B4-BE49-F238E27FC236}">
                  <a16:creationId xmlns:a16="http://schemas.microsoft.com/office/drawing/2014/main" id="{4FD0A5D2-7992-41E1-B362-F6BFF6D6C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358" y="2254445"/>
              <a:ext cx="421487" cy="510468"/>
            </a:xfrm>
            <a:custGeom>
              <a:avLst/>
              <a:gdLst>
                <a:gd name="T0" fmla="*/ 76 w 76"/>
                <a:gd name="T1" fmla="*/ 0 h 92"/>
                <a:gd name="T2" fmla="*/ 8 w 76"/>
                <a:gd name="T3" fmla="*/ 0 h 92"/>
                <a:gd name="T4" fmla="*/ 0 w 76"/>
                <a:gd name="T5" fmla="*/ 8 h 92"/>
                <a:gd name="T6" fmla="*/ 8 w 76"/>
                <a:gd name="T7" fmla="*/ 16 h 92"/>
                <a:gd name="T8" fmla="*/ 76 w 76"/>
                <a:gd name="T9" fmla="*/ 16 h 92"/>
                <a:gd name="T10" fmla="*/ 76 w 76"/>
                <a:gd name="T11" fmla="*/ 92 h 92"/>
                <a:gd name="T12" fmla="*/ 8 w 76"/>
                <a:gd name="T13" fmla="*/ 92 h 92"/>
                <a:gd name="T14" fmla="*/ 0 w 76"/>
                <a:gd name="T15" fmla="*/ 84 h 92"/>
                <a:gd name="T16" fmla="*/ 0 w 76"/>
                <a:gd name="T17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2">
                  <a:moveTo>
                    <a:pt x="7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76" y="16"/>
                    <a:pt x="76" y="16"/>
                    <a:pt x="76" y="16"/>
                  </a:cubicBezTo>
                  <a:cubicBezTo>
                    <a:pt x="76" y="92"/>
                    <a:pt x="76" y="92"/>
                    <a:pt x="7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cubicBezTo>
                    <a:pt x="0" y="10"/>
                    <a:pt x="0" y="10"/>
                    <a:pt x="0" y="10"/>
                  </a:cubicBezTo>
                </a:path>
              </a:pathLst>
            </a:cu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2" name="Line 165">
              <a:extLst>
                <a:ext uri="{FF2B5EF4-FFF2-40B4-BE49-F238E27FC236}">
                  <a16:creationId xmlns:a16="http://schemas.microsoft.com/office/drawing/2014/main" id="{97B3BEE7-03B0-4063-818F-6ACF4193BE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3848" y="2298935"/>
              <a:ext cx="353581" cy="0"/>
            </a:xfrm>
            <a:prstGeom prst="line">
              <a:avLst/>
            </a:prstGeom>
            <a:noFill/>
            <a:ln w="1905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A5B0782-A5AE-40DF-85BE-7ABBFA3C5FE8}"/>
              </a:ext>
            </a:extLst>
          </p:cNvPr>
          <p:cNvSpPr/>
          <p:nvPr/>
        </p:nvSpPr>
        <p:spPr>
          <a:xfrm>
            <a:off x="5902035" y="250150"/>
            <a:ext cx="4608945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kumimoji="0" lang="fa-I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شبکه عصبی عمیق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690" y="1368468"/>
            <a:ext cx="310923" cy="329213"/>
          </a:xfrm>
          <a:prstGeom prst="rect">
            <a:avLst/>
          </a:prstGeom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3164" y="1942142"/>
            <a:ext cx="3671047" cy="40040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91AE38-C7CF-611F-EB2D-329BCFE451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36" y="1542692"/>
            <a:ext cx="8180364" cy="49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07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.ugfhll.RmHJYdEhKX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3">
      <a:majorFont>
        <a:latin typeface="Arial Black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9204</TotalTime>
  <Words>1586</Words>
  <Application>Microsoft Office PowerPoint</Application>
  <PresentationFormat>Widescreen</PresentationFormat>
  <Paragraphs>182</Paragraphs>
  <Slides>45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-apple-system</vt:lpstr>
      <vt:lpstr>Arial</vt:lpstr>
      <vt:lpstr>Arial Black</vt:lpstr>
      <vt:lpstr>B Nazanin</vt:lpstr>
      <vt:lpstr>B Zar</vt:lpstr>
      <vt:lpstr>Calibri</vt:lpstr>
      <vt:lpstr>Roboto</vt:lpstr>
      <vt:lpstr>Roboto Mono</vt:lpstr>
      <vt:lpstr>Segoe UI</vt:lpstr>
      <vt:lpstr>Segoe UI Light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24slides10</dc:creator>
  <cp:lastModifiedBy>M.Saroughi</cp:lastModifiedBy>
  <cp:revision>215</cp:revision>
  <dcterms:created xsi:type="dcterms:W3CDTF">2020-10-26T07:37:06Z</dcterms:created>
  <dcterms:modified xsi:type="dcterms:W3CDTF">2024-05-01T07:10:00Z</dcterms:modified>
</cp:coreProperties>
</file>